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sldIdLst>
    <p:sldId id="256" r:id="rId2"/>
    <p:sldId id="257" r:id="rId3"/>
    <p:sldId id="260" r:id="rId4"/>
    <p:sldId id="275" r:id="rId5"/>
    <p:sldId id="289" r:id="rId6"/>
    <p:sldId id="286" r:id="rId7"/>
    <p:sldId id="306" r:id="rId8"/>
    <p:sldId id="276" r:id="rId9"/>
    <p:sldId id="294" r:id="rId10"/>
    <p:sldId id="277" r:id="rId11"/>
    <p:sldId id="278" r:id="rId12"/>
    <p:sldId id="297" r:id="rId13"/>
    <p:sldId id="279" r:id="rId14"/>
    <p:sldId id="307" r:id="rId15"/>
    <p:sldId id="308" r:id="rId16"/>
    <p:sldId id="265" r:id="rId17"/>
    <p:sldId id="270" r:id="rId18"/>
    <p:sldId id="305" r:id="rId19"/>
    <p:sldId id="304" r:id="rId2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30lBxQmVP8DmIqSGO2qZEQ==" hashData="maxRJTuyti26Om+8b+zmcgLA1v5ahArtm6MvMuJaPGawFGSmIGFqKYxhJcBJA92evsVoMtnWUehyqzfI3hDFN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53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5A5A1-3592-4E78-B4EC-74FE23FC2B07}" type="datetimeFigureOut">
              <a:rPr kumimoji="1" lang="ja-JP" altLang="en-US" smtClean="0"/>
              <a:t>2020/2/21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46FD22-E01B-49BB-99FD-33E54308A8CD}" type="slidenum">
              <a:rPr kumimoji="1" lang="ja-JP" altLang="en-US" smtClean="0"/>
              <a:t>‹#›</a:t>
            </a:fld>
            <a:endParaRPr kumimoji="1" lang="ja-JP" altLang="en-US"/>
          </a:p>
        </p:txBody>
      </p:sp>
    </p:spTree>
    <p:extLst>
      <p:ext uri="{BB962C8B-B14F-4D97-AF65-F5344CB8AC3E}">
        <p14:creationId xmlns:p14="http://schemas.microsoft.com/office/powerpoint/2010/main" val="31918040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C46FD22-E01B-49BB-99FD-33E54308A8CD}" type="slidenum">
              <a:rPr kumimoji="1" lang="ja-JP" altLang="en-US" smtClean="0"/>
              <a:t>1</a:t>
            </a:fld>
            <a:endParaRPr kumimoji="1" lang="ja-JP" altLang="en-US"/>
          </a:p>
        </p:txBody>
      </p:sp>
    </p:spTree>
    <p:extLst>
      <p:ext uri="{BB962C8B-B14F-4D97-AF65-F5344CB8AC3E}">
        <p14:creationId xmlns:p14="http://schemas.microsoft.com/office/powerpoint/2010/main" val="1941482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2FD99A49-A601-4FBF-812C-2726E2BA3DE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 xmlns:a16="http://schemas.microsoft.com/office/drawing/2014/main" id="{B522B30D-8AE7-4E30-9AF5-0230D0543A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 xmlns:a16="http://schemas.microsoft.com/office/drawing/2014/main" id="{AE4166C3-3E71-4D9A-B6AF-F1489EC5E556}"/>
              </a:ext>
            </a:extLst>
          </p:cNvPr>
          <p:cNvSpPr>
            <a:spLocks noGrp="1"/>
          </p:cNvSpPr>
          <p:nvPr>
            <p:ph type="dt" sz="half" idx="10"/>
          </p:nvPr>
        </p:nvSpPr>
        <p:spPr/>
        <p:txBody>
          <a:bodyPr/>
          <a:lstStyle/>
          <a:p>
            <a:r>
              <a:rPr kumimoji="1" lang="en-US" altLang="ja-JP"/>
              <a:t>20200220</a:t>
            </a:r>
            <a:endParaRPr kumimoji="1" lang="ja-JP" altLang="en-US"/>
          </a:p>
        </p:txBody>
      </p:sp>
      <p:sp>
        <p:nvSpPr>
          <p:cNvPr id="5" name="フッター プレースホルダー 4">
            <a:extLst>
              <a:ext uri="{FF2B5EF4-FFF2-40B4-BE49-F238E27FC236}">
                <a16:creationId xmlns="" xmlns:a16="http://schemas.microsoft.com/office/drawing/2014/main" id="{F7E7328E-797E-4962-85EF-F5C2CA439783}"/>
              </a:ext>
            </a:extLst>
          </p:cNvPr>
          <p:cNvSpPr>
            <a:spLocks noGrp="1"/>
          </p:cNvSpPr>
          <p:nvPr>
            <p:ph type="ftr" sz="quarter" idx="11"/>
          </p:nvPr>
        </p:nvSpPr>
        <p:spPr/>
        <p:txBody>
          <a:bodyPr/>
          <a:lstStyle/>
          <a:p>
            <a:r>
              <a:rPr kumimoji="1" lang="ja-JP" altLang="en-US"/>
              <a:t>Ⓒ一般社団法人ビル減災研究所</a:t>
            </a:r>
          </a:p>
        </p:txBody>
      </p:sp>
      <p:sp>
        <p:nvSpPr>
          <p:cNvPr id="6" name="スライド番号プレースホルダー 5">
            <a:extLst>
              <a:ext uri="{FF2B5EF4-FFF2-40B4-BE49-F238E27FC236}">
                <a16:creationId xmlns="" xmlns:a16="http://schemas.microsoft.com/office/drawing/2014/main" id="{9FD7C84C-1AFE-4C44-9FDC-9E7EC98C33E6}"/>
              </a:ext>
            </a:extLst>
          </p:cNvPr>
          <p:cNvSpPr>
            <a:spLocks noGrp="1"/>
          </p:cNvSpPr>
          <p:nvPr>
            <p:ph type="sldNum" sz="quarter" idx="12"/>
          </p:nvPr>
        </p:nvSpPr>
        <p:spPr/>
        <p:txBody>
          <a:bodyPr/>
          <a:lstStyle/>
          <a:p>
            <a:fld id="{E229C951-5A6C-4DA2-BF66-3CF5D0F6F84A}" type="slidenum">
              <a:rPr kumimoji="1" lang="ja-JP" altLang="en-US" smtClean="0"/>
              <a:t>‹#›</a:t>
            </a:fld>
            <a:endParaRPr kumimoji="1" lang="ja-JP" altLang="en-US"/>
          </a:p>
        </p:txBody>
      </p:sp>
    </p:spTree>
    <p:extLst>
      <p:ext uri="{BB962C8B-B14F-4D97-AF65-F5344CB8AC3E}">
        <p14:creationId xmlns:p14="http://schemas.microsoft.com/office/powerpoint/2010/main" val="4256972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344B0FE1-2605-41F7-A789-6EC3D709160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 xmlns:a16="http://schemas.microsoft.com/office/drawing/2014/main" id="{E67365CC-0D6D-4FFA-986F-C73AAB694F7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 xmlns:a16="http://schemas.microsoft.com/office/drawing/2014/main" id="{C4F46238-ABA3-4F3D-9A89-D867F622F8FD}"/>
              </a:ext>
            </a:extLst>
          </p:cNvPr>
          <p:cNvSpPr>
            <a:spLocks noGrp="1"/>
          </p:cNvSpPr>
          <p:nvPr>
            <p:ph type="dt" sz="half" idx="10"/>
          </p:nvPr>
        </p:nvSpPr>
        <p:spPr/>
        <p:txBody>
          <a:bodyPr/>
          <a:lstStyle/>
          <a:p>
            <a:r>
              <a:rPr kumimoji="1" lang="en-US" altLang="ja-JP"/>
              <a:t>20200220</a:t>
            </a:r>
            <a:endParaRPr kumimoji="1" lang="ja-JP" altLang="en-US"/>
          </a:p>
        </p:txBody>
      </p:sp>
      <p:sp>
        <p:nvSpPr>
          <p:cNvPr id="5" name="フッター プレースホルダー 4">
            <a:extLst>
              <a:ext uri="{FF2B5EF4-FFF2-40B4-BE49-F238E27FC236}">
                <a16:creationId xmlns="" xmlns:a16="http://schemas.microsoft.com/office/drawing/2014/main" id="{70D0D5B5-4137-4114-B98B-6053A136220C}"/>
              </a:ext>
            </a:extLst>
          </p:cNvPr>
          <p:cNvSpPr>
            <a:spLocks noGrp="1"/>
          </p:cNvSpPr>
          <p:nvPr>
            <p:ph type="ftr" sz="quarter" idx="11"/>
          </p:nvPr>
        </p:nvSpPr>
        <p:spPr/>
        <p:txBody>
          <a:bodyPr/>
          <a:lstStyle/>
          <a:p>
            <a:r>
              <a:rPr kumimoji="1" lang="ja-JP" altLang="en-US"/>
              <a:t>Ⓒ一般社団法人ビル減災研究所</a:t>
            </a:r>
          </a:p>
        </p:txBody>
      </p:sp>
      <p:sp>
        <p:nvSpPr>
          <p:cNvPr id="6" name="スライド番号プレースホルダー 5">
            <a:extLst>
              <a:ext uri="{FF2B5EF4-FFF2-40B4-BE49-F238E27FC236}">
                <a16:creationId xmlns="" xmlns:a16="http://schemas.microsoft.com/office/drawing/2014/main" id="{57BDC0DE-AF07-4A78-AEA9-9C8404419CE6}"/>
              </a:ext>
            </a:extLst>
          </p:cNvPr>
          <p:cNvSpPr>
            <a:spLocks noGrp="1"/>
          </p:cNvSpPr>
          <p:nvPr>
            <p:ph type="sldNum" sz="quarter" idx="12"/>
          </p:nvPr>
        </p:nvSpPr>
        <p:spPr/>
        <p:txBody>
          <a:bodyPr/>
          <a:lstStyle/>
          <a:p>
            <a:fld id="{E229C951-5A6C-4DA2-BF66-3CF5D0F6F84A}" type="slidenum">
              <a:rPr kumimoji="1" lang="ja-JP" altLang="en-US" smtClean="0"/>
              <a:t>‹#›</a:t>
            </a:fld>
            <a:endParaRPr kumimoji="1" lang="ja-JP" altLang="en-US"/>
          </a:p>
        </p:txBody>
      </p:sp>
    </p:spTree>
    <p:extLst>
      <p:ext uri="{BB962C8B-B14F-4D97-AF65-F5344CB8AC3E}">
        <p14:creationId xmlns:p14="http://schemas.microsoft.com/office/powerpoint/2010/main" val="2242086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 xmlns:a16="http://schemas.microsoft.com/office/drawing/2014/main" id="{D8371551-2F94-4D19-A917-C236EE2ED41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 xmlns:a16="http://schemas.microsoft.com/office/drawing/2014/main" id="{42CC63DE-2C4D-427F-BE7C-2D072DFB71A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 xmlns:a16="http://schemas.microsoft.com/office/drawing/2014/main" id="{C1D5E373-2E2C-468D-81CC-DCC1D92827C7}"/>
              </a:ext>
            </a:extLst>
          </p:cNvPr>
          <p:cNvSpPr>
            <a:spLocks noGrp="1"/>
          </p:cNvSpPr>
          <p:nvPr>
            <p:ph type="dt" sz="half" idx="10"/>
          </p:nvPr>
        </p:nvSpPr>
        <p:spPr/>
        <p:txBody>
          <a:bodyPr/>
          <a:lstStyle/>
          <a:p>
            <a:r>
              <a:rPr kumimoji="1" lang="en-US" altLang="ja-JP"/>
              <a:t>20200220</a:t>
            </a:r>
            <a:endParaRPr kumimoji="1" lang="ja-JP" altLang="en-US"/>
          </a:p>
        </p:txBody>
      </p:sp>
      <p:sp>
        <p:nvSpPr>
          <p:cNvPr id="5" name="フッター プレースホルダー 4">
            <a:extLst>
              <a:ext uri="{FF2B5EF4-FFF2-40B4-BE49-F238E27FC236}">
                <a16:creationId xmlns="" xmlns:a16="http://schemas.microsoft.com/office/drawing/2014/main" id="{95B0E97A-3CDC-4D87-BD14-908A3517ED79}"/>
              </a:ext>
            </a:extLst>
          </p:cNvPr>
          <p:cNvSpPr>
            <a:spLocks noGrp="1"/>
          </p:cNvSpPr>
          <p:nvPr>
            <p:ph type="ftr" sz="quarter" idx="11"/>
          </p:nvPr>
        </p:nvSpPr>
        <p:spPr/>
        <p:txBody>
          <a:bodyPr/>
          <a:lstStyle/>
          <a:p>
            <a:r>
              <a:rPr kumimoji="1" lang="ja-JP" altLang="en-US"/>
              <a:t>Ⓒ一般社団法人ビル減災研究所</a:t>
            </a:r>
          </a:p>
        </p:txBody>
      </p:sp>
      <p:sp>
        <p:nvSpPr>
          <p:cNvPr id="6" name="スライド番号プレースホルダー 5">
            <a:extLst>
              <a:ext uri="{FF2B5EF4-FFF2-40B4-BE49-F238E27FC236}">
                <a16:creationId xmlns="" xmlns:a16="http://schemas.microsoft.com/office/drawing/2014/main" id="{D0A5114A-5659-4598-B466-49545B7FD4B0}"/>
              </a:ext>
            </a:extLst>
          </p:cNvPr>
          <p:cNvSpPr>
            <a:spLocks noGrp="1"/>
          </p:cNvSpPr>
          <p:nvPr>
            <p:ph type="sldNum" sz="quarter" idx="12"/>
          </p:nvPr>
        </p:nvSpPr>
        <p:spPr/>
        <p:txBody>
          <a:bodyPr/>
          <a:lstStyle/>
          <a:p>
            <a:fld id="{E229C951-5A6C-4DA2-BF66-3CF5D0F6F84A}" type="slidenum">
              <a:rPr kumimoji="1" lang="ja-JP" altLang="en-US" smtClean="0"/>
              <a:t>‹#›</a:t>
            </a:fld>
            <a:endParaRPr kumimoji="1" lang="ja-JP" altLang="en-US"/>
          </a:p>
        </p:txBody>
      </p:sp>
    </p:spTree>
    <p:extLst>
      <p:ext uri="{BB962C8B-B14F-4D97-AF65-F5344CB8AC3E}">
        <p14:creationId xmlns:p14="http://schemas.microsoft.com/office/powerpoint/2010/main" val="591911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5D1FB6A5-9001-477F-AADD-D5B0DF31E2D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 xmlns:a16="http://schemas.microsoft.com/office/drawing/2014/main" id="{AE334D33-1AA9-46A8-98E9-2326EAC42A0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 xmlns:a16="http://schemas.microsoft.com/office/drawing/2014/main" id="{A376D59E-1311-488D-854F-5926882D063D}"/>
              </a:ext>
            </a:extLst>
          </p:cNvPr>
          <p:cNvSpPr>
            <a:spLocks noGrp="1"/>
          </p:cNvSpPr>
          <p:nvPr>
            <p:ph type="dt" sz="half" idx="10"/>
          </p:nvPr>
        </p:nvSpPr>
        <p:spPr/>
        <p:txBody>
          <a:bodyPr/>
          <a:lstStyle/>
          <a:p>
            <a:r>
              <a:rPr kumimoji="1" lang="en-US" altLang="ja-JP"/>
              <a:t>20200220</a:t>
            </a:r>
            <a:endParaRPr kumimoji="1" lang="ja-JP" altLang="en-US" dirty="0"/>
          </a:p>
        </p:txBody>
      </p:sp>
      <p:sp>
        <p:nvSpPr>
          <p:cNvPr id="5" name="フッター プレースホルダー 4">
            <a:extLst>
              <a:ext uri="{FF2B5EF4-FFF2-40B4-BE49-F238E27FC236}">
                <a16:creationId xmlns="" xmlns:a16="http://schemas.microsoft.com/office/drawing/2014/main" id="{9D0E022A-4A75-4355-9A60-3E028C8877DE}"/>
              </a:ext>
            </a:extLst>
          </p:cNvPr>
          <p:cNvSpPr>
            <a:spLocks noGrp="1"/>
          </p:cNvSpPr>
          <p:nvPr>
            <p:ph type="ftr" sz="quarter" idx="11"/>
          </p:nvPr>
        </p:nvSpPr>
        <p:spPr/>
        <p:txBody>
          <a:bodyPr/>
          <a:lstStyle/>
          <a:p>
            <a:r>
              <a:rPr kumimoji="1" lang="ja-JP" altLang="en-US"/>
              <a:t>Ⓒ一般社団法人ビル減災研究所</a:t>
            </a:r>
          </a:p>
        </p:txBody>
      </p:sp>
      <p:sp>
        <p:nvSpPr>
          <p:cNvPr id="6" name="スライド番号プレースホルダー 5">
            <a:extLst>
              <a:ext uri="{FF2B5EF4-FFF2-40B4-BE49-F238E27FC236}">
                <a16:creationId xmlns="" xmlns:a16="http://schemas.microsoft.com/office/drawing/2014/main" id="{1F6109C0-B90F-4931-8B31-9B1305818AC0}"/>
              </a:ext>
            </a:extLst>
          </p:cNvPr>
          <p:cNvSpPr>
            <a:spLocks noGrp="1"/>
          </p:cNvSpPr>
          <p:nvPr>
            <p:ph type="sldNum" sz="quarter" idx="12"/>
          </p:nvPr>
        </p:nvSpPr>
        <p:spPr/>
        <p:txBody>
          <a:bodyPr/>
          <a:lstStyle/>
          <a:p>
            <a:fld id="{E229C951-5A6C-4DA2-BF66-3CF5D0F6F84A}" type="slidenum">
              <a:rPr kumimoji="1" lang="ja-JP" altLang="en-US" smtClean="0"/>
              <a:t>‹#›</a:t>
            </a:fld>
            <a:endParaRPr kumimoji="1" lang="ja-JP" altLang="en-US"/>
          </a:p>
        </p:txBody>
      </p:sp>
    </p:spTree>
    <p:extLst>
      <p:ext uri="{BB962C8B-B14F-4D97-AF65-F5344CB8AC3E}">
        <p14:creationId xmlns:p14="http://schemas.microsoft.com/office/powerpoint/2010/main" val="2265892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7A6DA3BD-78A1-4EDC-BDD3-134397C56E3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 xmlns:a16="http://schemas.microsoft.com/office/drawing/2014/main" id="{1B84A816-EE21-4B2C-8631-20E98731CA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 xmlns:a16="http://schemas.microsoft.com/office/drawing/2014/main" id="{3876F20F-1F7F-4EA5-9967-CD8C29554E7F}"/>
              </a:ext>
            </a:extLst>
          </p:cNvPr>
          <p:cNvSpPr>
            <a:spLocks noGrp="1"/>
          </p:cNvSpPr>
          <p:nvPr>
            <p:ph type="dt" sz="half" idx="10"/>
          </p:nvPr>
        </p:nvSpPr>
        <p:spPr/>
        <p:txBody>
          <a:bodyPr/>
          <a:lstStyle/>
          <a:p>
            <a:r>
              <a:rPr kumimoji="1" lang="en-US" altLang="ja-JP"/>
              <a:t>20200220</a:t>
            </a:r>
            <a:endParaRPr kumimoji="1" lang="ja-JP" altLang="en-US"/>
          </a:p>
        </p:txBody>
      </p:sp>
      <p:sp>
        <p:nvSpPr>
          <p:cNvPr id="5" name="フッター プレースホルダー 4">
            <a:extLst>
              <a:ext uri="{FF2B5EF4-FFF2-40B4-BE49-F238E27FC236}">
                <a16:creationId xmlns="" xmlns:a16="http://schemas.microsoft.com/office/drawing/2014/main" id="{1BEB66DE-1F43-47A0-A69A-9FDFF503177A}"/>
              </a:ext>
            </a:extLst>
          </p:cNvPr>
          <p:cNvSpPr>
            <a:spLocks noGrp="1"/>
          </p:cNvSpPr>
          <p:nvPr>
            <p:ph type="ftr" sz="quarter" idx="11"/>
          </p:nvPr>
        </p:nvSpPr>
        <p:spPr/>
        <p:txBody>
          <a:bodyPr/>
          <a:lstStyle/>
          <a:p>
            <a:r>
              <a:rPr kumimoji="1" lang="ja-JP" altLang="en-US"/>
              <a:t>Ⓒ一般社団法人ビル減災研究所</a:t>
            </a:r>
          </a:p>
        </p:txBody>
      </p:sp>
      <p:sp>
        <p:nvSpPr>
          <p:cNvPr id="6" name="スライド番号プレースホルダー 5">
            <a:extLst>
              <a:ext uri="{FF2B5EF4-FFF2-40B4-BE49-F238E27FC236}">
                <a16:creationId xmlns="" xmlns:a16="http://schemas.microsoft.com/office/drawing/2014/main" id="{91D415F6-8822-4F77-BD97-7A738E8936FB}"/>
              </a:ext>
            </a:extLst>
          </p:cNvPr>
          <p:cNvSpPr>
            <a:spLocks noGrp="1"/>
          </p:cNvSpPr>
          <p:nvPr>
            <p:ph type="sldNum" sz="quarter" idx="12"/>
          </p:nvPr>
        </p:nvSpPr>
        <p:spPr/>
        <p:txBody>
          <a:bodyPr/>
          <a:lstStyle/>
          <a:p>
            <a:fld id="{E229C951-5A6C-4DA2-BF66-3CF5D0F6F84A}" type="slidenum">
              <a:rPr kumimoji="1" lang="ja-JP" altLang="en-US" smtClean="0"/>
              <a:t>‹#›</a:t>
            </a:fld>
            <a:endParaRPr kumimoji="1" lang="ja-JP" altLang="en-US"/>
          </a:p>
        </p:txBody>
      </p:sp>
    </p:spTree>
    <p:extLst>
      <p:ext uri="{BB962C8B-B14F-4D97-AF65-F5344CB8AC3E}">
        <p14:creationId xmlns:p14="http://schemas.microsoft.com/office/powerpoint/2010/main" val="2621236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E0170DDD-BB2A-4160-B9E2-1FD0FA8E0EE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 xmlns:a16="http://schemas.microsoft.com/office/drawing/2014/main" id="{65614A66-8DA6-4636-9649-EC5BB9AACC5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 xmlns:a16="http://schemas.microsoft.com/office/drawing/2014/main" id="{2CFFC373-EEA6-4E71-8EF6-F0876986ABA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 xmlns:a16="http://schemas.microsoft.com/office/drawing/2014/main" id="{5D76A9C5-B997-4AF1-BD22-860B7327F8F5}"/>
              </a:ext>
            </a:extLst>
          </p:cNvPr>
          <p:cNvSpPr>
            <a:spLocks noGrp="1"/>
          </p:cNvSpPr>
          <p:nvPr>
            <p:ph type="dt" sz="half" idx="10"/>
          </p:nvPr>
        </p:nvSpPr>
        <p:spPr/>
        <p:txBody>
          <a:bodyPr/>
          <a:lstStyle/>
          <a:p>
            <a:r>
              <a:rPr kumimoji="1" lang="en-US" altLang="ja-JP"/>
              <a:t>20200220</a:t>
            </a:r>
            <a:endParaRPr kumimoji="1" lang="ja-JP" altLang="en-US"/>
          </a:p>
        </p:txBody>
      </p:sp>
      <p:sp>
        <p:nvSpPr>
          <p:cNvPr id="6" name="フッター プレースホルダー 5">
            <a:extLst>
              <a:ext uri="{FF2B5EF4-FFF2-40B4-BE49-F238E27FC236}">
                <a16:creationId xmlns="" xmlns:a16="http://schemas.microsoft.com/office/drawing/2014/main" id="{1CDCED6C-DC89-4E8B-81FB-24F19D03B3E4}"/>
              </a:ext>
            </a:extLst>
          </p:cNvPr>
          <p:cNvSpPr>
            <a:spLocks noGrp="1"/>
          </p:cNvSpPr>
          <p:nvPr>
            <p:ph type="ftr" sz="quarter" idx="11"/>
          </p:nvPr>
        </p:nvSpPr>
        <p:spPr/>
        <p:txBody>
          <a:bodyPr/>
          <a:lstStyle/>
          <a:p>
            <a:r>
              <a:rPr kumimoji="1" lang="ja-JP" altLang="en-US"/>
              <a:t>Ⓒ一般社団法人ビル減災研究所</a:t>
            </a:r>
          </a:p>
        </p:txBody>
      </p:sp>
      <p:sp>
        <p:nvSpPr>
          <p:cNvPr id="7" name="スライド番号プレースホルダー 6">
            <a:extLst>
              <a:ext uri="{FF2B5EF4-FFF2-40B4-BE49-F238E27FC236}">
                <a16:creationId xmlns="" xmlns:a16="http://schemas.microsoft.com/office/drawing/2014/main" id="{9337EC4C-DB6F-4D0E-9A6E-EDCE66A2ADD8}"/>
              </a:ext>
            </a:extLst>
          </p:cNvPr>
          <p:cNvSpPr>
            <a:spLocks noGrp="1"/>
          </p:cNvSpPr>
          <p:nvPr>
            <p:ph type="sldNum" sz="quarter" idx="12"/>
          </p:nvPr>
        </p:nvSpPr>
        <p:spPr/>
        <p:txBody>
          <a:bodyPr/>
          <a:lstStyle/>
          <a:p>
            <a:fld id="{E229C951-5A6C-4DA2-BF66-3CF5D0F6F84A}" type="slidenum">
              <a:rPr kumimoji="1" lang="ja-JP" altLang="en-US" smtClean="0"/>
              <a:t>‹#›</a:t>
            </a:fld>
            <a:endParaRPr kumimoji="1" lang="ja-JP" altLang="en-US"/>
          </a:p>
        </p:txBody>
      </p:sp>
    </p:spTree>
    <p:extLst>
      <p:ext uri="{BB962C8B-B14F-4D97-AF65-F5344CB8AC3E}">
        <p14:creationId xmlns:p14="http://schemas.microsoft.com/office/powerpoint/2010/main" val="2595788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14147A4C-2112-4135-87BD-AADE64F92D8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 xmlns:a16="http://schemas.microsoft.com/office/drawing/2014/main" id="{085833E9-DB0D-4C24-A53B-E3707770C7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 xmlns:a16="http://schemas.microsoft.com/office/drawing/2014/main" id="{A94D2DE9-FE1A-4BC8-B8CD-193E8FFB7A9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 xmlns:a16="http://schemas.microsoft.com/office/drawing/2014/main" id="{FC115FE4-001D-416B-88BE-70B7F3DCDD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 xmlns:a16="http://schemas.microsoft.com/office/drawing/2014/main" id="{FF41DE03-F9D9-4A2F-92C6-3641AD71B79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 xmlns:a16="http://schemas.microsoft.com/office/drawing/2014/main" id="{B86CE3EE-2B91-4071-BD44-06DF88F88419}"/>
              </a:ext>
            </a:extLst>
          </p:cNvPr>
          <p:cNvSpPr>
            <a:spLocks noGrp="1"/>
          </p:cNvSpPr>
          <p:nvPr>
            <p:ph type="dt" sz="half" idx="10"/>
          </p:nvPr>
        </p:nvSpPr>
        <p:spPr/>
        <p:txBody>
          <a:bodyPr/>
          <a:lstStyle/>
          <a:p>
            <a:r>
              <a:rPr kumimoji="1" lang="en-US" altLang="ja-JP"/>
              <a:t>20200220</a:t>
            </a:r>
            <a:endParaRPr kumimoji="1" lang="ja-JP" altLang="en-US"/>
          </a:p>
        </p:txBody>
      </p:sp>
      <p:sp>
        <p:nvSpPr>
          <p:cNvPr id="8" name="フッター プレースホルダー 7">
            <a:extLst>
              <a:ext uri="{FF2B5EF4-FFF2-40B4-BE49-F238E27FC236}">
                <a16:creationId xmlns="" xmlns:a16="http://schemas.microsoft.com/office/drawing/2014/main" id="{1B2E5904-C4F6-4B16-92C5-B35C1ACD13C1}"/>
              </a:ext>
            </a:extLst>
          </p:cNvPr>
          <p:cNvSpPr>
            <a:spLocks noGrp="1"/>
          </p:cNvSpPr>
          <p:nvPr>
            <p:ph type="ftr" sz="quarter" idx="11"/>
          </p:nvPr>
        </p:nvSpPr>
        <p:spPr/>
        <p:txBody>
          <a:bodyPr/>
          <a:lstStyle/>
          <a:p>
            <a:r>
              <a:rPr kumimoji="1" lang="ja-JP" altLang="en-US"/>
              <a:t>Ⓒ一般社団法人ビル減災研究所</a:t>
            </a:r>
          </a:p>
        </p:txBody>
      </p:sp>
      <p:sp>
        <p:nvSpPr>
          <p:cNvPr id="9" name="スライド番号プレースホルダー 8">
            <a:extLst>
              <a:ext uri="{FF2B5EF4-FFF2-40B4-BE49-F238E27FC236}">
                <a16:creationId xmlns="" xmlns:a16="http://schemas.microsoft.com/office/drawing/2014/main" id="{6C035D1A-B8DE-4B88-A02C-BD33CD47B224}"/>
              </a:ext>
            </a:extLst>
          </p:cNvPr>
          <p:cNvSpPr>
            <a:spLocks noGrp="1"/>
          </p:cNvSpPr>
          <p:nvPr>
            <p:ph type="sldNum" sz="quarter" idx="12"/>
          </p:nvPr>
        </p:nvSpPr>
        <p:spPr/>
        <p:txBody>
          <a:bodyPr/>
          <a:lstStyle/>
          <a:p>
            <a:fld id="{E229C951-5A6C-4DA2-BF66-3CF5D0F6F84A}" type="slidenum">
              <a:rPr kumimoji="1" lang="ja-JP" altLang="en-US" smtClean="0"/>
              <a:t>‹#›</a:t>
            </a:fld>
            <a:endParaRPr kumimoji="1" lang="ja-JP" altLang="en-US"/>
          </a:p>
        </p:txBody>
      </p:sp>
    </p:spTree>
    <p:extLst>
      <p:ext uri="{BB962C8B-B14F-4D97-AF65-F5344CB8AC3E}">
        <p14:creationId xmlns:p14="http://schemas.microsoft.com/office/powerpoint/2010/main" val="1477956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C582D3AE-ED63-4236-AFF8-DF3D54DB108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 xmlns:a16="http://schemas.microsoft.com/office/drawing/2014/main" id="{58D26944-9D81-4AF9-8272-5D3C17DC1043}"/>
              </a:ext>
            </a:extLst>
          </p:cNvPr>
          <p:cNvSpPr>
            <a:spLocks noGrp="1"/>
          </p:cNvSpPr>
          <p:nvPr>
            <p:ph type="dt" sz="half" idx="10"/>
          </p:nvPr>
        </p:nvSpPr>
        <p:spPr/>
        <p:txBody>
          <a:bodyPr/>
          <a:lstStyle/>
          <a:p>
            <a:r>
              <a:rPr kumimoji="1" lang="en-US" altLang="ja-JP"/>
              <a:t>20200220</a:t>
            </a:r>
            <a:endParaRPr kumimoji="1" lang="ja-JP" altLang="en-US"/>
          </a:p>
        </p:txBody>
      </p:sp>
      <p:sp>
        <p:nvSpPr>
          <p:cNvPr id="4" name="フッター プレースホルダー 3">
            <a:extLst>
              <a:ext uri="{FF2B5EF4-FFF2-40B4-BE49-F238E27FC236}">
                <a16:creationId xmlns="" xmlns:a16="http://schemas.microsoft.com/office/drawing/2014/main" id="{108A2967-1E76-4489-BAEA-3D746082ACC9}"/>
              </a:ext>
            </a:extLst>
          </p:cNvPr>
          <p:cNvSpPr>
            <a:spLocks noGrp="1"/>
          </p:cNvSpPr>
          <p:nvPr>
            <p:ph type="ftr" sz="quarter" idx="11"/>
          </p:nvPr>
        </p:nvSpPr>
        <p:spPr/>
        <p:txBody>
          <a:bodyPr/>
          <a:lstStyle/>
          <a:p>
            <a:r>
              <a:rPr kumimoji="1" lang="ja-JP" altLang="en-US"/>
              <a:t>Ⓒ一般社団法人ビル減災研究所</a:t>
            </a:r>
          </a:p>
        </p:txBody>
      </p:sp>
      <p:sp>
        <p:nvSpPr>
          <p:cNvPr id="5" name="スライド番号プレースホルダー 4">
            <a:extLst>
              <a:ext uri="{FF2B5EF4-FFF2-40B4-BE49-F238E27FC236}">
                <a16:creationId xmlns="" xmlns:a16="http://schemas.microsoft.com/office/drawing/2014/main" id="{0B36FFAB-BFEB-45DD-AA5A-FC5440C05500}"/>
              </a:ext>
            </a:extLst>
          </p:cNvPr>
          <p:cNvSpPr>
            <a:spLocks noGrp="1"/>
          </p:cNvSpPr>
          <p:nvPr>
            <p:ph type="sldNum" sz="quarter" idx="12"/>
          </p:nvPr>
        </p:nvSpPr>
        <p:spPr/>
        <p:txBody>
          <a:bodyPr/>
          <a:lstStyle/>
          <a:p>
            <a:fld id="{E229C951-5A6C-4DA2-BF66-3CF5D0F6F84A}" type="slidenum">
              <a:rPr kumimoji="1" lang="ja-JP" altLang="en-US" smtClean="0"/>
              <a:t>‹#›</a:t>
            </a:fld>
            <a:endParaRPr kumimoji="1" lang="ja-JP" altLang="en-US"/>
          </a:p>
        </p:txBody>
      </p:sp>
    </p:spTree>
    <p:extLst>
      <p:ext uri="{BB962C8B-B14F-4D97-AF65-F5344CB8AC3E}">
        <p14:creationId xmlns:p14="http://schemas.microsoft.com/office/powerpoint/2010/main" val="1762734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 xmlns:a16="http://schemas.microsoft.com/office/drawing/2014/main" id="{ED516B4C-8A6B-4DE3-835E-81D1E382DDA7}"/>
              </a:ext>
            </a:extLst>
          </p:cNvPr>
          <p:cNvSpPr>
            <a:spLocks noGrp="1"/>
          </p:cNvSpPr>
          <p:nvPr>
            <p:ph type="dt" sz="half" idx="10"/>
          </p:nvPr>
        </p:nvSpPr>
        <p:spPr/>
        <p:txBody>
          <a:bodyPr/>
          <a:lstStyle/>
          <a:p>
            <a:r>
              <a:rPr kumimoji="1" lang="en-US" altLang="ja-JP"/>
              <a:t>20200220</a:t>
            </a:r>
            <a:endParaRPr kumimoji="1" lang="ja-JP" altLang="en-US"/>
          </a:p>
        </p:txBody>
      </p:sp>
      <p:sp>
        <p:nvSpPr>
          <p:cNvPr id="3" name="フッター プレースホルダー 2">
            <a:extLst>
              <a:ext uri="{FF2B5EF4-FFF2-40B4-BE49-F238E27FC236}">
                <a16:creationId xmlns="" xmlns:a16="http://schemas.microsoft.com/office/drawing/2014/main" id="{F9EC502F-26C5-4E8D-8A66-B45D92F60661}"/>
              </a:ext>
            </a:extLst>
          </p:cNvPr>
          <p:cNvSpPr>
            <a:spLocks noGrp="1"/>
          </p:cNvSpPr>
          <p:nvPr>
            <p:ph type="ftr" sz="quarter" idx="11"/>
          </p:nvPr>
        </p:nvSpPr>
        <p:spPr/>
        <p:txBody>
          <a:bodyPr/>
          <a:lstStyle/>
          <a:p>
            <a:r>
              <a:rPr kumimoji="1" lang="ja-JP" altLang="en-US"/>
              <a:t>Ⓒ一般社団法人ビル減災研究所</a:t>
            </a:r>
          </a:p>
        </p:txBody>
      </p:sp>
      <p:sp>
        <p:nvSpPr>
          <p:cNvPr id="4" name="スライド番号プレースホルダー 3">
            <a:extLst>
              <a:ext uri="{FF2B5EF4-FFF2-40B4-BE49-F238E27FC236}">
                <a16:creationId xmlns="" xmlns:a16="http://schemas.microsoft.com/office/drawing/2014/main" id="{B4D12D05-F144-4914-A9DA-DE84478A72FD}"/>
              </a:ext>
            </a:extLst>
          </p:cNvPr>
          <p:cNvSpPr>
            <a:spLocks noGrp="1"/>
          </p:cNvSpPr>
          <p:nvPr>
            <p:ph type="sldNum" sz="quarter" idx="12"/>
          </p:nvPr>
        </p:nvSpPr>
        <p:spPr/>
        <p:txBody>
          <a:bodyPr/>
          <a:lstStyle/>
          <a:p>
            <a:fld id="{E229C951-5A6C-4DA2-BF66-3CF5D0F6F84A}" type="slidenum">
              <a:rPr kumimoji="1" lang="ja-JP" altLang="en-US" smtClean="0"/>
              <a:t>‹#›</a:t>
            </a:fld>
            <a:endParaRPr kumimoji="1" lang="ja-JP" altLang="en-US"/>
          </a:p>
        </p:txBody>
      </p:sp>
    </p:spTree>
    <p:extLst>
      <p:ext uri="{BB962C8B-B14F-4D97-AF65-F5344CB8AC3E}">
        <p14:creationId xmlns:p14="http://schemas.microsoft.com/office/powerpoint/2010/main" val="2088262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C89999A0-12A3-4B90-8733-01FC6BC2345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 xmlns:a16="http://schemas.microsoft.com/office/drawing/2014/main" id="{D7D4D214-E3C9-43B8-89E4-A415ADFAB7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 xmlns:a16="http://schemas.microsoft.com/office/drawing/2014/main" id="{606B15CC-0CDC-4756-B059-D68453FC30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 xmlns:a16="http://schemas.microsoft.com/office/drawing/2014/main" id="{FF7EBE07-3E0F-4373-A8A6-126895371A00}"/>
              </a:ext>
            </a:extLst>
          </p:cNvPr>
          <p:cNvSpPr>
            <a:spLocks noGrp="1"/>
          </p:cNvSpPr>
          <p:nvPr>
            <p:ph type="dt" sz="half" idx="10"/>
          </p:nvPr>
        </p:nvSpPr>
        <p:spPr/>
        <p:txBody>
          <a:bodyPr/>
          <a:lstStyle/>
          <a:p>
            <a:r>
              <a:rPr kumimoji="1" lang="en-US" altLang="ja-JP"/>
              <a:t>20200220</a:t>
            </a:r>
            <a:endParaRPr kumimoji="1" lang="ja-JP" altLang="en-US"/>
          </a:p>
        </p:txBody>
      </p:sp>
      <p:sp>
        <p:nvSpPr>
          <p:cNvPr id="6" name="フッター プレースホルダー 5">
            <a:extLst>
              <a:ext uri="{FF2B5EF4-FFF2-40B4-BE49-F238E27FC236}">
                <a16:creationId xmlns="" xmlns:a16="http://schemas.microsoft.com/office/drawing/2014/main" id="{A61189C2-3D48-4A1D-B608-CD10382B21FE}"/>
              </a:ext>
            </a:extLst>
          </p:cNvPr>
          <p:cNvSpPr>
            <a:spLocks noGrp="1"/>
          </p:cNvSpPr>
          <p:nvPr>
            <p:ph type="ftr" sz="quarter" idx="11"/>
          </p:nvPr>
        </p:nvSpPr>
        <p:spPr/>
        <p:txBody>
          <a:bodyPr/>
          <a:lstStyle/>
          <a:p>
            <a:r>
              <a:rPr kumimoji="1" lang="ja-JP" altLang="en-US"/>
              <a:t>Ⓒ一般社団法人ビル減災研究所</a:t>
            </a:r>
          </a:p>
        </p:txBody>
      </p:sp>
      <p:sp>
        <p:nvSpPr>
          <p:cNvPr id="7" name="スライド番号プレースホルダー 6">
            <a:extLst>
              <a:ext uri="{FF2B5EF4-FFF2-40B4-BE49-F238E27FC236}">
                <a16:creationId xmlns="" xmlns:a16="http://schemas.microsoft.com/office/drawing/2014/main" id="{B9F2631A-E8E8-47F2-983D-221CDAEC6887}"/>
              </a:ext>
            </a:extLst>
          </p:cNvPr>
          <p:cNvSpPr>
            <a:spLocks noGrp="1"/>
          </p:cNvSpPr>
          <p:nvPr>
            <p:ph type="sldNum" sz="quarter" idx="12"/>
          </p:nvPr>
        </p:nvSpPr>
        <p:spPr/>
        <p:txBody>
          <a:bodyPr/>
          <a:lstStyle/>
          <a:p>
            <a:fld id="{E229C951-5A6C-4DA2-BF66-3CF5D0F6F84A}" type="slidenum">
              <a:rPr kumimoji="1" lang="ja-JP" altLang="en-US" smtClean="0"/>
              <a:t>‹#›</a:t>
            </a:fld>
            <a:endParaRPr kumimoji="1" lang="ja-JP" altLang="en-US"/>
          </a:p>
        </p:txBody>
      </p:sp>
    </p:spTree>
    <p:extLst>
      <p:ext uri="{BB962C8B-B14F-4D97-AF65-F5344CB8AC3E}">
        <p14:creationId xmlns:p14="http://schemas.microsoft.com/office/powerpoint/2010/main" val="4257445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7CC16AB9-7E5C-4B23-BFFB-40BC2EB831E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 xmlns:a16="http://schemas.microsoft.com/office/drawing/2014/main" id="{7429E2BA-45FF-4D5A-9FD4-51BFC7742D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 xmlns:a16="http://schemas.microsoft.com/office/drawing/2014/main" id="{E9B6EA33-B110-4955-A8BF-FEECD3B31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 xmlns:a16="http://schemas.microsoft.com/office/drawing/2014/main" id="{61792113-26B3-435C-AA18-DE1A66910784}"/>
              </a:ext>
            </a:extLst>
          </p:cNvPr>
          <p:cNvSpPr>
            <a:spLocks noGrp="1"/>
          </p:cNvSpPr>
          <p:nvPr>
            <p:ph type="dt" sz="half" idx="10"/>
          </p:nvPr>
        </p:nvSpPr>
        <p:spPr/>
        <p:txBody>
          <a:bodyPr/>
          <a:lstStyle/>
          <a:p>
            <a:r>
              <a:rPr kumimoji="1" lang="en-US" altLang="ja-JP"/>
              <a:t>20200220</a:t>
            </a:r>
            <a:endParaRPr kumimoji="1" lang="ja-JP" altLang="en-US"/>
          </a:p>
        </p:txBody>
      </p:sp>
      <p:sp>
        <p:nvSpPr>
          <p:cNvPr id="6" name="フッター プレースホルダー 5">
            <a:extLst>
              <a:ext uri="{FF2B5EF4-FFF2-40B4-BE49-F238E27FC236}">
                <a16:creationId xmlns="" xmlns:a16="http://schemas.microsoft.com/office/drawing/2014/main" id="{5ABD6A67-8759-4DEC-BCCD-AC9420FB389F}"/>
              </a:ext>
            </a:extLst>
          </p:cNvPr>
          <p:cNvSpPr>
            <a:spLocks noGrp="1"/>
          </p:cNvSpPr>
          <p:nvPr>
            <p:ph type="ftr" sz="quarter" idx="11"/>
          </p:nvPr>
        </p:nvSpPr>
        <p:spPr/>
        <p:txBody>
          <a:bodyPr/>
          <a:lstStyle/>
          <a:p>
            <a:r>
              <a:rPr kumimoji="1" lang="ja-JP" altLang="en-US"/>
              <a:t>Ⓒ一般社団法人ビル減災研究所</a:t>
            </a:r>
          </a:p>
        </p:txBody>
      </p:sp>
      <p:sp>
        <p:nvSpPr>
          <p:cNvPr id="7" name="スライド番号プレースホルダー 6">
            <a:extLst>
              <a:ext uri="{FF2B5EF4-FFF2-40B4-BE49-F238E27FC236}">
                <a16:creationId xmlns="" xmlns:a16="http://schemas.microsoft.com/office/drawing/2014/main" id="{DDE998A3-D966-4225-B254-CE04DA944ABA}"/>
              </a:ext>
            </a:extLst>
          </p:cNvPr>
          <p:cNvSpPr>
            <a:spLocks noGrp="1"/>
          </p:cNvSpPr>
          <p:nvPr>
            <p:ph type="sldNum" sz="quarter" idx="12"/>
          </p:nvPr>
        </p:nvSpPr>
        <p:spPr/>
        <p:txBody>
          <a:bodyPr/>
          <a:lstStyle/>
          <a:p>
            <a:fld id="{E229C951-5A6C-4DA2-BF66-3CF5D0F6F84A}" type="slidenum">
              <a:rPr kumimoji="1" lang="ja-JP" altLang="en-US" smtClean="0"/>
              <a:t>‹#›</a:t>
            </a:fld>
            <a:endParaRPr kumimoji="1" lang="ja-JP" altLang="en-US"/>
          </a:p>
        </p:txBody>
      </p:sp>
    </p:spTree>
    <p:extLst>
      <p:ext uri="{BB962C8B-B14F-4D97-AF65-F5344CB8AC3E}">
        <p14:creationId xmlns:p14="http://schemas.microsoft.com/office/powerpoint/2010/main" val="697843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 xmlns:a16="http://schemas.microsoft.com/office/drawing/2014/main" id="{A94065E5-F767-4FC4-869D-19D4AAC048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 xmlns:a16="http://schemas.microsoft.com/office/drawing/2014/main" id="{DE26E12F-0BAB-494F-A4EC-DA86A6537B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 xmlns:a16="http://schemas.microsoft.com/office/drawing/2014/main" id="{308BDB0B-372F-4469-9EAF-55098EFAA4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20200220</a:t>
            </a:r>
            <a:endParaRPr kumimoji="1" lang="ja-JP" altLang="en-US" dirty="0"/>
          </a:p>
        </p:txBody>
      </p:sp>
      <p:sp>
        <p:nvSpPr>
          <p:cNvPr id="5" name="フッター プレースホルダー 4">
            <a:extLst>
              <a:ext uri="{FF2B5EF4-FFF2-40B4-BE49-F238E27FC236}">
                <a16:creationId xmlns="" xmlns:a16="http://schemas.microsoft.com/office/drawing/2014/main" id="{3C4A7BD8-F633-4CD6-A5F8-A2AA4FC617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ja-JP" altLang="en-US"/>
              <a:t>Ⓒ一般社団法人ビル減災研究所</a:t>
            </a:r>
            <a:endParaRPr kumimoji="1" lang="ja-JP" altLang="en-US" dirty="0"/>
          </a:p>
        </p:txBody>
      </p:sp>
      <p:sp>
        <p:nvSpPr>
          <p:cNvPr id="6" name="スライド番号プレースホルダー 5">
            <a:extLst>
              <a:ext uri="{FF2B5EF4-FFF2-40B4-BE49-F238E27FC236}">
                <a16:creationId xmlns="" xmlns:a16="http://schemas.microsoft.com/office/drawing/2014/main" id="{9064CF31-89B2-4DD0-AD6A-68C61EC553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9C951-5A6C-4DA2-BF66-3CF5D0F6F84A}" type="slidenum">
              <a:rPr kumimoji="1" lang="ja-JP" altLang="en-US" smtClean="0"/>
              <a:t>‹#›</a:t>
            </a:fld>
            <a:endParaRPr kumimoji="1" lang="ja-JP" altLang="en-US"/>
          </a:p>
        </p:txBody>
      </p:sp>
    </p:spTree>
    <p:extLst>
      <p:ext uri="{BB962C8B-B14F-4D97-AF65-F5344CB8AC3E}">
        <p14:creationId xmlns:p14="http://schemas.microsoft.com/office/powerpoint/2010/main" val="1055103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CF3AA3CF-C141-4C22-A8DD-7EE29A17F6FD}"/>
              </a:ext>
            </a:extLst>
          </p:cNvPr>
          <p:cNvSpPr>
            <a:spLocks noGrp="1"/>
          </p:cNvSpPr>
          <p:nvPr>
            <p:ph type="ctrTitle"/>
          </p:nvPr>
        </p:nvSpPr>
        <p:spPr>
          <a:xfrm>
            <a:off x="1524000" y="1122363"/>
            <a:ext cx="9144000" cy="2392362"/>
          </a:xfrm>
        </p:spPr>
        <p:txBody>
          <a:bodyPr>
            <a:normAutofit fontScale="90000"/>
          </a:bodyPr>
          <a:lstStyle/>
          <a:p>
            <a:pPr algn="l"/>
            <a:r>
              <a:rPr kumimoji="1" lang="en-US" altLang="ja-JP" sz="2700" dirty="0">
                <a:latin typeface="ＭＳ Ｐ明朝" panose="02020600040205080304" pitchFamily="18" charset="-128"/>
                <a:ea typeface="ＭＳ Ｐ明朝" panose="02020600040205080304" pitchFamily="18" charset="-128"/>
              </a:rPr>
              <a:t/>
            </a:r>
            <a:br>
              <a:rPr kumimoji="1" lang="en-US" altLang="ja-JP" sz="2700" dirty="0">
                <a:latin typeface="ＭＳ Ｐ明朝" panose="02020600040205080304" pitchFamily="18" charset="-128"/>
                <a:ea typeface="ＭＳ Ｐ明朝" panose="02020600040205080304" pitchFamily="18" charset="-128"/>
              </a:rPr>
            </a:br>
            <a:r>
              <a:rPr kumimoji="1" lang="en-US" altLang="ja-JP" sz="2700" dirty="0">
                <a:latin typeface="ＭＳ Ｐ明朝" panose="02020600040205080304" pitchFamily="18" charset="-128"/>
                <a:ea typeface="ＭＳ Ｐ明朝" panose="02020600040205080304" pitchFamily="18" charset="-128"/>
              </a:rPr>
              <a:t/>
            </a:r>
            <a:br>
              <a:rPr kumimoji="1" lang="en-US" altLang="ja-JP" sz="2700" dirty="0">
                <a:latin typeface="ＭＳ Ｐ明朝" panose="02020600040205080304" pitchFamily="18" charset="-128"/>
                <a:ea typeface="ＭＳ Ｐ明朝" panose="02020600040205080304" pitchFamily="18" charset="-128"/>
              </a:rPr>
            </a:br>
            <a:r>
              <a:rPr kumimoji="1" lang="en-US" altLang="ja-JP" sz="2700" dirty="0">
                <a:latin typeface="ＭＳ Ｐ明朝" panose="02020600040205080304" pitchFamily="18" charset="-128"/>
                <a:ea typeface="ＭＳ Ｐ明朝" panose="02020600040205080304" pitchFamily="18" charset="-128"/>
              </a:rPr>
              <a:t/>
            </a:r>
            <a:br>
              <a:rPr kumimoji="1" lang="en-US" altLang="ja-JP" sz="2700" dirty="0">
                <a:latin typeface="ＭＳ Ｐ明朝" panose="02020600040205080304" pitchFamily="18" charset="-128"/>
                <a:ea typeface="ＭＳ Ｐ明朝" panose="02020600040205080304" pitchFamily="18" charset="-128"/>
              </a:rPr>
            </a:br>
            <a:r>
              <a:rPr kumimoji="1" lang="en-US" altLang="ja-JP" sz="2700" dirty="0">
                <a:latin typeface="ＭＳ Ｐ明朝" panose="02020600040205080304" pitchFamily="18" charset="-128"/>
                <a:ea typeface="ＭＳ Ｐ明朝" panose="02020600040205080304" pitchFamily="18" charset="-128"/>
              </a:rPr>
              <a:t/>
            </a:r>
            <a:br>
              <a:rPr kumimoji="1" lang="en-US" altLang="ja-JP" sz="2700" dirty="0">
                <a:latin typeface="ＭＳ Ｐ明朝" panose="02020600040205080304" pitchFamily="18" charset="-128"/>
                <a:ea typeface="ＭＳ Ｐ明朝" panose="02020600040205080304" pitchFamily="18" charset="-128"/>
              </a:rPr>
            </a:br>
            <a:r>
              <a:rPr kumimoji="1" lang="en-US" altLang="ja-JP" sz="2700" dirty="0">
                <a:latin typeface="ＭＳ Ｐ明朝" panose="02020600040205080304" pitchFamily="18" charset="-128"/>
                <a:ea typeface="ＭＳ Ｐ明朝" panose="02020600040205080304" pitchFamily="18" charset="-128"/>
              </a:rPr>
              <a:t>FACILITY</a:t>
            </a:r>
            <a:r>
              <a:rPr kumimoji="1" lang="ja-JP" altLang="en-US" sz="2700" dirty="0">
                <a:latin typeface="ＭＳ Ｐ明朝" panose="02020600040205080304" pitchFamily="18" charset="-128"/>
                <a:ea typeface="ＭＳ Ｐ明朝" panose="02020600040205080304" pitchFamily="18" charset="-128"/>
              </a:rPr>
              <a:t>　</a:t>
            </a:r>
            <a:r>
              <a:rPr kumimoji="1" lang="en-US" altLang="ja-JP" sz="2700" dirty="0">
                <a:latin typeface="ＭＳ Ｐ明朝" panose="02020600040205080304" pitchFamily="18" charset="-128"/>
                <a:ea typeface="ＭＳ Ｐ明朝" panose="02020600040205080304" pitchFamily="18" charset="-128"/>
              </a:rPr>
              <a:t>MANAGEMENT</a:t>
            </a:r>
            <a:r>
              <a:rPr kumimoji="1" lang="ja-JP" altLang="en-US" sz="2700" dirty="0">
                <a:latin typeface="ＭＳ Ｐ明朝" panose="02020600040205080304" pitchFamily="18" charset="-128"/>
                <a:ea typeface="ＭＳ Ｐ明朝" panose="02020600040205080304" pitchFamily="18" charset="-128"/>
              </a:rPr>
              <a:t>　</a:t>
            </a:r>
            <a:r>
              <a:rPr kumimoji="1" lang="en-US" altLang="ja-JP" sz="2700" dirty="0">
                <a:latin typeface="ＭＳ Ｐ明朝" panose="02020600040205080304" pitchFamily="18" charset="-128"/>
                <a:ea typeface="ＭＳ Ｐ明朝" panose="02020600040205080304" pitchFamily="18" charset="-128"/>
              </a:rPr>
              <a:t>FORUM</a:t>
            </a:r>
            <a:r>
              <a:rPr kumimoji="1" lang="ja-JP" altLang="en-US" sz="2700" dirty="0">
                <a:latin typeface="ＭＳ Ｐ明朝" panose="02020600040205080304" pitchFamily="18" charset="-128"/>
                <a:ea typeface="ＭＳ Ｐ明朝" panose="02020600040205080304" pitchFamily="18" charset="-128"/>
              </a:rPr>
              <a:t>　２０２０</a:t>
            </a:r>
            <a:r>
              <a:rPr kumimoji="1" lang="en-US" altLang="ja-JP" sz="2700" dirty="0">
                <a:latin typeface="ＭＳ Ｐ明朝" panose="02020600040205080304" pitchFamily="18" charset="-128"/>
                <a:ea typeface="ＭＳ Ｐ明朝" panose="02020600040205080304" pitchFamily="18" charset="-128"/>
              </a:rPr>
              <a:t/>
            </a:r>
            <a:br>
              <a:rPr kumimoji="1" lang="en-US" altLang="ja-JP" sz="2700" dirty="0">
                <a:latin typeface="ＭＳ Ｐ明朝" panose="02020600040205080304" pitchFamily="18" charset="-128"/>
                <a:ea typeface="ＭＳ Ｐ明朝" panose="02020600040205080304" pitchFamily="18" charset="-128"/>
              </a:rPr>
            </a:br>
            <a:r>
              <a:rPr kumimoji="1" lang="en-US" altLang="ja-JP" sz="2700" dirty="0">
                <a:latin typeface="ＭＳ Ｐ明朝" panose="02020600040205080304" pitchFamily="18" charset="-128"/>
                <a:ea typeface="ＭＳ Ｐ明朝" panose="02020600040205080304" pitchFamily="18" charset="-128"/>
              </a:rPr>
              <a:t/>
            </a:r>
            <a:br>
              <a:rPr kumimoji="1" lang="en-US" altLang="ja-JP" sz="2700" dirty="0">
                <a:latin typeface="ＭＳ Ｐ明朝" panose="02020600040205080304" pitchFamily="18" charset="-128"/>
                <a:ea typeface="ＭＳ Ｐ明朝" panose="02020600040205080304" pitchFamily="18" charset="-128"/>
              </a:rPr>
            </a:br>
            <a:r>
              <a:rPr kumimoji="1" lang="ja-JP" altLang="en-US" sz="4400" dirty="0">
                <a:latin typeface="ＭＳ Ｐ明朝" panose="02020600040205080304" pitchFamily="18" charset="-128"/>
                <a:ea typeface="ＭＳ Ｐ明朝" panose="02020600040205080304" pitchFamily="18" charset="-128"/>
              </a:rPr>
              <a:t>　　ＦＭが担う帰宅困難者対策と課題</a:t>
            </a:r>
            <a:r>
              <a:rPr kumimoji="1" lang="en-US" altLang="ja-JP" sz="4400" dirty="0">
                <a:latin typeface="ＭＳ Ｐ明朝" panose="02020600040205080304" pitchFamily="18" charset="-128"/>
                <a:ea typeface="ＭＳ Ｐ明朝" panose="02020600040205080304" pitchFamily="18" charset="-128"/>
              </a:rPr>
              <a:t/>
            </a:r>
            <a:br>
              <a:rPr kumimoji="1" lang="en-US" altLang="ja-JP" sz="4400" dirty="0">
                <a:latin typeface="ＭＳ Ｐ明朝" panose="02020600040205080304" pitchFamily="18" charset="-128"/>
                <a:ea typeface="ＭＳ Ｐ明朝" panose="02020600040205080304" pitchFamily="18" charset="-128"/>
              </a:rPr>
            </a:br>
            <a:r>
              <a:rPr kumimoji="1" lang="en-US" altLang="ja-JP" sz="4400" dirty="0">
                <a:latin typeface="ＭＳ Ｐ明朝" panose="02020600040205080304" pitchFamily="18" charset="-128"/>
                <a:ea typeface="ＭＳ Ｐ明朝" panose="02020600040205080304" pitchFamily="18" charset="-128"/>
              </a:rPr>
              <a:t/>
            </a:r>
            <a:br>
              <a:rPr kumimoji="1" lang="en-US" altLang="ja-JP" sz="4400" dirty="0">
                <a:latin typeface="ＭＳ Ｐ明朝" panose="02020600040205080304" pitchFamily="18" charset="-128"/>
                <a:ea typeface="ＭＳ Ｐ明朝" panose="02020600040205080304" pitchFamily="18" charset="-128"/>
              </a:rPr>
            </a:br>
            <a:endParaRPr kumimoji="1" lang="ja-JP" altLang="en-US" sz="4400" dirty="0">
              <a:latin typeface="ＭＳ Ｐ明朝" panose="02020600040205080304" pitchFamily="18" charset="-128"/>
              <a:ea typeface="ＭＳ Ｐ明朝" panose="02020600040205080304" pitchFamily="18" charset="-128"/>
            </a:endParaRPr>
          </a:p>
        </p:txBody>
      </p:sp>
      <p:sp>
        <p:nvSpPr>
          <p:cNvPr id="3" name="字幕 2">
            <a:extLst>
              <a:ext uri="{FF2B5EF4-FFF2-40B4-BE49-F238E27FC236}">
                <a16:creationId xmlns="" xmlns:a16="http://schemas.microsoft.com/office/drawing/2014/main" id="{F367DC97-57FE-4773-A416-260D9EBE0BE7}"/>
              </a:ext>
            </a:extLst>
          </p:cNvPr>
          <p:cNvSpPr>
            <a:spLocks noGrp="1"/>
          </p:cNvSpPr>
          <p:nvPr>
            <p:ph type="subTitle" idx="1"/>
          </p:nvPr>
        </p:nvSpPr>
        <p:spPr>
          <a:xfrm>
            <a:off x="1524000" y="3602037"/>
            <a:ext cx="9144000" cy="2617787"/>
          </a:xfrm>
        </p:spPr>
        <p:txBody>
          <a:bodyPr>
            <a:normAutofit lnSpcReduction="10000"/>
          </a:bodyPr>
          <a:lstStyle/>
          <a:p>
            <a:endParaRPr kumimoji="1" lang="en-US" altLang="ja-JP" dirty="0"/>
          </a:p>
          <a:p>
            <a:endParaRPr kumimoji="1" lang="en-US" altLang="ja-JP" dirty="0"/>
          </a:p>
          <a:p>
            <a:endParaRPr lang="en-US" altLang="ja-JP" dirty="0"/>
          </a:p>
          <a:p>
            <a:r>
              <a:rPr kumimoji="1" lang="en-US" altLang="ja-JP" dirty="0"/>
              <a:t>2020.2.20</a:t>
            </a:r>
          </a:p>
          <a:p>
            <a:r>
              <a:rPr kumimoji="1" lang="ja-JP" altLang="en-US" dirty="0"/>
              <a:t>一般社団法人ビル減災研究所</a:t>
            </a:r>
            <a:endParaRPr kumimoji="1" lang="en-US" altLang="ja-JP" dirty="0"/>
          </a:p>
          <a:p>
            <a:r>
              <a:rPr lang="ja-JP" altLang="en-US" dirty="0"/>
              <a:t>代表理事　田中純一</a:t>
            </a:r>
            <a:endParaRPr kumimoji="1" lang="ja-JP" altLang="en-US" dirty="0"/>
          </a:p>
        </p:txBody>
      </p:sp>
    </p:spTree>
    <p:extLst>
      <p:ext uri="{BB962C8B-B14F-4D97-AF65-F5344CB8AC3E}">
        <p14:creationId xmlns:p14="http://schemas.microsoft.com/office/powerpoint/2010/main" val="1599405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b="1" dirty="0"/>
              <a:t>4.</a:t>
            </a:r>
            <a:r>
              <a:rPr kumimoji="1" lang="ja-JP" altLang="en-US" b="1" dirty="0"/>
              <a:t>ＦＭの仕事</a:t>
            </a:r>
            <a:r>
              <a:rPr kumimoji="1" lang="en-US" altLang="ja-JP" dirty="0"/>
              <a:t/>
            </a:r>
            <a:br>
              <a:rPr kumimoji="1" lang="en-US" altLang="ja-JP" dirty="0"/>
            </a:br>
            <a:r>
              <a:rPr kumimoji="1" lang="ja-JP" altLang="en-US" b="1" dirty="0"/>
              <a:t>①オフィスや現場の特性を把握する</a:t>
            </a:r>
          </a:p>
        </p:txBody>
      </p:sp>
      <p:sp>
        <p:nvSpPr>
          <p:cNvPr id="3" name="コンテンツ プレースホルダー 2"/>
          <p:cNvSpPr>
            <a:spLocks noGrp="1"/>
          </p:cNvSpPr>
          <p:nvPr>
            <p:ph idx="1"/>
          </p:nvPr>
        </p:nvSpPr>
        <p:spPr/>
        <p:txBody>
          <a:bodyPr>
            <a:normAutofit fontScale="85000" lnSpcReduction="20000"/>
          </a:bodyPr>
          <a:lstStyle/>
          <a:p>
            <a:r>
              <a:rPr lang="ja-JP" altLang="en-US" b="1" dirty="0"/>
              <a:t>オフィス、病院、生産現場、店舗</a:t>
            </a:r>
            <a:endParaRPr lang="en-US" altLang="ja-JP" b="1" dirty="0"/>
          </a:p>
          <a:p>
            <a:r>
              <a:rPr lang="ja-JP" altLang="en-US" dirty="0"/>
              <a:t>９階（規模</a:t>
            </a:r>
            <a:r>
              <a:rPr lang="ja-JP" altLang="en-US" dirty="0" smtClean="0"/>
              <a:t>）</a:t>
            </a:r>
            <a:endParaRPr lang="en-US" altLang="ja-JP" dirty="0" smtClean="0"/>
          </a:p>
          <a:p>
            <a:r>
              <a:rPr lang="ja-JP" altLang="en-US" dirty="0" smtClean="0"/>
              <a:t>低層部</a:t>
            </a:r>
            <a:r>
              <a:rPr lang="ja-JP" altLang="en-US" dirty="0"/>
              <a:t>に店舗（用途</a:t>
            </a:r>
            <a:r>
              <a:rPr lang="ja-JP" altLang="en-US" dirty="0" smtClean="0"/>
              <a:t>）</a:t>
            </a:r>
            <a:endParaRPr lang="en-US" altLang="ja-JP" dirty="0" smtClean="0"/>
          </a:p>
          <a:p>
            <a:r>
              <a:rPr lang="ja-JP" altLang="en-US" dirty="0" smtClean="0"/>
              <a:t>築</a:t>
            </a:r>
            <a:r>
              <a:rPr lang="ja-JP" altLang="en-US" dirty="0"/>
              <a:t>５０年（築年数</a:t>
            </a:r>
            <a:r>
              <a:rPr lang="ja-JP" altLang="en-US" dirty="0" smtClean="0"/>
              <a:t>）</a:t>
            </a:r>
            <a:endParaRPr lang="en-US" altLang="ja-JP" dirty="0" smtClean="0"/>
          </a:p>
          <a:p>
            <a:r>
              <a:rPr lang="ja-JP" altLang="en-US" dirty="0" smtClean="0"/>
              <a:t>塀</a:t>
            </a:r>
            <a:r>
              <a:rPr lang="ja-JP" altLang="en-US" dirty="0"/>
              <a:t>や看板（外構・外壁</a:t>
            </a:r>
            <a:r>
              <a:rPr lang="ja-JP" altLang="en-US" dirty="0" smtClean="0"/>
              <a:t>）</a:t>
            </a:r>
            <a:r>
              <a:rPr lang="ja-JP" altLang="en-US" dirty="0" smtClean="0"/>
              <a:t>・・擁壁も要注意　</a:t>
            </a:r>
            <a:r>
              <a:rPr lang="ja-JP" altLang="en-US" b="1" dirty="0" smtClean="0"/>
              <a:t>→</a:t>
            </a:r>
            <a:r>
              <a:rPr lang="ja-JP" altLang="en-US" dirty="0" smtClean="0"/>
              <a:t>　</a:t>
            </a:r>
            <a:endParaRPr lang="en-US" altLang="ja-JP" dirty="0" smtClean="0"/>
          </a:p>
          <a:p>
            <a:r>
              <a:rPr lang="ja-JP" altLang="en-US" dirty="0" smtClean="0"/>
              <a:t>下町</a:t>
            </a:r>
            <a:r>
              <a:rPr lang="ja-JP" altLang="en-US" dirty="0"/>
              <a:t>（立地・・ハザードマップ）</a:t>
            </a:r>
            <a:endParaRPr lang="en-US" altLang="ja-JP" dirty="0"/>
          </a:p>
          <a:p>
            <a:r>
              <a:rPr lang="ja-JP" altLang="en-US" dirty="0"/>
              <a:t>勤務者の通勤状況（人事領域ではあるが）</a:t>
            </a:r>
            <a:endParaRPr lang="en-US" altLang="ja-JP" dirty="0"/>
          </a:p>
          <a:p>
            <a:r>
              <a:rPr lang="ja-JP" altLang="en-US" dirty="0"/>
              <a:t>管理権原　　所有型：単独所有、共有、区分所有、一部貸し</a:t>
            </a:r>
            <a:endParaRPr lang="en-US" altLang="ja-JP" dirty="0"/>
          </a:p>
          <a:p>
            <a:pPr marL="0" indent="0">
              <a:buNone/>
            </a:pPr>
            <a:r>
              <a:rPr lang="ja-JP" altLang="en-US" dirty="0"/>
              <a:t> </a:t>
            </a:r>
            <a:r>
              <a:rPr lang="ja-JP" altLang="en-US" dirty="0" smtClean="0"/>
              <a:t>  </a:t>
            </a:r>
            <a:r>
              <a:rPr lang="ja-JP" altLang="en-US" dirty="0"/>
              <a:t>　　　　　　賃借型：１棟借り、フロア借り、部屋借り、転借</a:t>
            </a:r>
            <a:endParaRPr lang="en-US" altLang="ja-JP" dirty="0"/>
          </a:p>
          <a:p>
            <a:r>
              <a:rPr lang="ja-JP" altLang="en-US" b="1" dirty="0"/>
              <a:t>テレワーク</a:t>
            </a:r>
            <a:r>
              <a:rPr lang="ja-JP" altLang="en-US" dirty="0"/>
              <a:t>　</a:t>
            </a:r>
            <a:r>
              <a:rPr lang="ja-JP" altLang="en-US" dirty="0" smtClean="0"/>
              <a:t>都心型、郊外型</a:t>
            </a:r>
            <a:r>
              <a:rPr lang="ja-JP" altLang="en-US" dirty="0"/>
              <a:t>（居住地近接</a:t>
            </a:r>
            <a:r>
              <a:rPr lang="ja-JP" altLang="en-US" dirty="0" smtClean="0"/>
              <a:t>）・・本部と異なるリスク注意</a:t>
            </a:r>
            <a:r>
              <a:rPr lang="ja-JP" altLang="en-US" dirty="0"/>
              <a:t>　　　　　　　　　　　　　　　　　　　　　　　　　　　　　　　　　　　　　　　　　　　　　　　　　　　　　　　　　　　　　　　　　　　　　　　　　　　　　　　　　　　　　　　　　　　　　　　　　　　　　　　　　　　　　　　　　　　　　　　　　</a:t>
            </a:r>
            <a:endParaRPr lang="en-US" altLang="ja-JP" dirty="0"/>
          </a:p>
          <a:p>
            <a:pPr marL="0" indent="0">
              <a:buNone/>
            </a:pPr>
            <a:r>
              <a:rPr lang="ja-JP" altLang="en-US" dirty="0"/>
              <a:t>　</a:t>
            </a:r>
            <a:endParaRPr lang="en-US" altLang="ja-JP" dirty="0"/>
          </a:p>
          <a:p>
            <a:pPr marL="0" indent="0">
              <a:buNone/>
            </a:pPr>
            <a:endParaRPr kumimoji="1" lang="en-US" altLang="ja-JP" dirty="0"/>
          </a:p>
          <a:p>
            <a:pPr marL="0" indent="0">
              <a:buNone/>
            </a:pPr>
            <a:endParaRPr kumimoji="1" lang="ja-JP" altLang="en-US" dirty="0"/>
          </a:p>
        </p:txBody>
      </p:sp>
      <p:sp>
        <p:nvSpPr>
          <p:cNvPr id="4" name="日付プレースホルダー 3"/>
          <p:cNvSpPr>
            <a:spLocks noGrp="1"/>
          </p:cNvSpPr>
          <p:nvPr>
            <p:ph type="dt" sz="half" idx="10"/>
          </p:nvPr>
        </p:nvSpPr>
        <p:spPr/>
        <p:txBody>
          <a:bodyPr/>
          <a:lstStyle/>
          <a:p>
            <a:r>
              <a:rPr kumimoji="1" lang="en-US" altLang="ja-JP"/>
              <a:t>20200220</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a:t>Ⓒ一般社団法人ビル減災研究所</a:t>
            </a:r>
          </a:p>
        </p:txBody>
      </p:sp>
      <p:sp>
        <p:nvSpPr>
          <p:cNvPr id="6" name="スライド番号プレースホルダー 5"/>
          <p:cNvSpPr>
            <a:spLocks noGrp="1"/>
          </p:cNvSpPr>
          <p:nvPr>
            <p:ph type="sldNum" sz="quarter" idx="12"/>
          </p:nvPr>
        </p:nvSpPr>
        <p:spPr/>
        <p:txBody>
          <a:bodyPr/>
          <a:lstStyle/>
          <a:p>
            <a:fld id="{E229C951-5A6C-4DA2-BF66-3CF5D0F6F84A}" type="slidenum">
              <a:rPr kumimoji="1" lang="ja-JP" altLang="en-US" smtClean="0"/>
              <a:t>10</a:t>
            </a:fld>
            <a:endParaRPr kumimoji="1" lang="ja-JP" altLang="en-US"/>
          </a:p>
        </p:txBody>
      </p:sp>
      <p:pic>
        <p:nvPicPr>
          <p:cNvPr id="7" name="図 6"/>
          <p:cNvPicPr>
            <a:picLocks noChangeAspect="1"/>
          </p:cNvPicPr>
          <p:nvPr/>
        </p:nvPicPr>
        <p:blipFill rotWithShape="1">
          <a:blip r:embed="rId2"/>
          <a:srcRect l="3150" t="28" r="16217" b="30567"/>
          <a:stretch/>
        </p:blipFill>
        <p:spPr>
          <a:xfrm>
            <a:off x="7736865" y="1646238"/>
            <a:ext cx="4378936" cy="2825178"/>
          </a:xfrm>
          <a:prstGeom prst="rect">
            <a:avLst/>
          </a:prstGeom>
        </p:spPr>
      </p:pic>
      <p:sp>
        <p:nvSpPr>
          <p:cNvPr id="8" name="下矢印 7"/>
          <p:cNvSpPr/>
          <p:nvPr/>
        </p:nvSpPr>
        <p:spPr>
          <a:xfrm rot="9133165">
            <a:off x="10981944" y="3951719"/>
            <a:ext cx="411480" cy="64008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19323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b="1" dirty="0"/>
              <a:t>ＦＭの</a:t>
            </a:r>
            <a:r>
              <a:rPr lang="ja-JP" altLang="en-US" b="1" dirty="0" smtClean="0"/>
              <a:t>仕事</a:t>
            </a:r>
            <a:r>
              <a:rPr lang="en-US" altLang="ja-JP" b="1" dirty="0" smtClean="0"/>
              <a:t/>
            </a:r>
            <a:br>
              <a:rPr lang="en-US" altLang="ja-JP" b="1" dirty="0" smtClean="0"/>
            </a:br>
            <a:r>
              <a:rPr lang="ja-JP" altLang="en-US" b="1" dirty="0" smtClean="0"/>
              <a:t>②</a:t>
            </a:r>
            <a:r>
              <a:rPr kumimoji="1" lang="ja-JP" altLang="en-US" b="1" dirty="0"/>
              <a:t>帰宅抑制に</a:t>
            </a:r>
            <a:r>
              <a:rPr kumimoji="1" lang="ja-JP" altLang="en-US" b="1" dirty="0" smtClean="0"/>
              <a:t>備える（</a:t>
            </a:r>
            <a:r>
              <a:rPr kumimoji="1" lang="ja-JP" altLang="en-US" b="1" dirty="0"/>
              <a:t>人事領域）</a:t>
            </a:r>
          </a:p>
        </p:txBody>
      </p:sp>
      <p:sp>
        <p:nvSpPr>
          <p:cNvPr id="3" name="コンテンツ プレースホルダー 2"/>
          <p:cNvSpPr>
            <a:spLocks noGrp="1"/>
          </p:cNvSpPr>
          <p:nvPr>
            <p:ph idx="1"/>
          </p:nvPr>
        </p:nvSpPr>
        <p:spPr/>
        <p:txBody>
          <a:bodyPr>
            <a:normAutofit fontScale="25000" lnSpcReduction="20000"/>
          </a:bodyPr>
          <a:lstStyle/>
          <a:p>
            <a:pPr marL="0" indent="0">
              <a:buNone/>
            </a:pPr>
            <a:r>
              <a:rPr lang="ja-JP" altLang="en-US" sz="11100" dirty="0"/>
              <a:t>＜</a:t>
            </a:r>
            <a:r>
              <a:rPr lang="ja-JP" altLang="en-US" sz="11100" b="1" dirty="0"/>
              <a:t>大前提：耐震・初期消火</a:t>
            </a:r>
            <a:r>
              <a:rPr lang="ja-JP" altLang="en-US" sz="11100" dirty="0" smtClean="0"/>
              <a:t>＞・・・本当に初期消火できるか？　　</a:t>
            </a:r>
            <a:endParaRPr lang="ja-JP" altLang="en-US" sz="11100" dirty="0"/>
          </a:p>
          <a:p>
            <a:r>
              <a:rPr lang="ja-JP" altLang="en-US" sz="11100" dirty="0"/>
              <a:t>人事領域（従業員の労務対策</a:t>
            </a:r>
            <a:r>
              <a:rPr lang="ja-JP" altLang="en-US" sz="11100" dirty="0" smtClean="0"/>
              <a:t>）　　　</a:t>
            </a:r>
            <a:r>
              <a:rPr lang="ja-JP" altLang="en-US" sz="6400" dirty="0" smtClean="0"/>
              <a:t>（粉末消火器を使うとこうなる　↓）</a:t>
            </a:r>
            <a:endParaRPr lang="en-US" altLang="ja-JP" sz="6400" dirty="0"/>
          </a:p>
          <a:p>
            <a:r>
              <a:rPr lang="zh-TW" altLang="en-US" sz="11100" b="1" dirty="0">
                <a:ea typeface="ＭＳ Ｐ明朝" panose="02020600040205080304" pitchFamily="18" charset="-128"/>
              </a:rPr>
              <a:t>安全配慮義務</a:t>
            </a:r>
            <a:endParaRPr lang="en-US" altLang="zh-TW" sz="11100" b="1" dirty="0">
              <a:ea typeface="ＭＳ Ｐ明朝" panose="02020600040205080304" pitchFamily="18" charset="-128"/>
            </a:endParaRPr>
          </a:p>
          <a:p>
            <a:r>
              <a:rPr lang="ja-JP" altLang="en-US" sz="11100" dirty="0"/>
              <a:t>帰宅行動に伴う危険の排除</a:t>
            </a:r>
            <a:endParaRPr lang="en-US" altLang="ja-JP" sz="11100" dirty="0"/>
          </a:p>
          <a:p>
            <a:r>
              <a:rPr lang="ja-JP" altLang="en-US" sz="11100" dirty="0"/>
              <a:t>危険啓発教育</a:t>
            </a:r>
            <a:endParaRPr lang="en-US" altLang="ja-JP" sz="11100" dirty="0"/>
          </a:p>
          <a:p>
            <a:r>
              <a:rPr lang="ja-JP" altLang="en-US" sz="11100" dirty="0"/>
              <a:t>マンパワーの</a:t>
            </a:r>
            <a:r>
              <a:rPr lang="ja-JP" altLang="en-US" sz="11100" dirty="0" smtClean="0"/>
              <a:t>確保</a:t>
            </a:r>
            <a:endParaRPr lang="en-US" altLang="ja-JP" sz="11100" dirty="0" smtClean="0"/>
          </a:p>
          <a:p>
            <a:r>
              <a:rPr lang="ja-JP" altLang="en-US" sz="11100" dirty="0" smtClean="0"/>
              <a:t>ＢＣＰ</a:t>
            </a:r>
            <a:r>
              <a:rPr lang="ja-JP" altLang="en-US" sz="11100" dirty="0"/>
              <a:t>滞在必要物資</a:t>
            </a:r>
            <a:r>
              <a:rPr lang="ja-JP" altLang="en-US" sz="11100" dirty="0" smtClean="0"/>
              <a:t>管理</a:t>
            </a:r>
            <a:endParaRPr lang="ja-JP" altLang="en-US" sz="11100" dirty="0"/>
          </a:p>
          <a:p>
            <a:r>
              <a:rPr lang="ja-JP" altLang="en-US" sz="11100" dirty="0"/>
              <a:t>外国人従業員</a:t>
            </a:r>
            <a:r>
              <a:rPr lang="ja-JP" altLang="en-US" sz="11100" dirty="0" smtClean="0"/>
              <a:t>対応（翻訳機は曲者）</a:t>
            </a:r>
            <a:r>
              <a:rPr lang="ja-JP" altLang="en-US" sz="11100" dirty="0"/>
              <a:t>　　</a:t>
            </a:r>
          </a:p>
          <a:p>
            <a:r>
              <a:rPr lang="ja-JP" altLang="en-US" sz="11100" dirty="0"/>
              <a:t>社内ペット</a:t>
            </a:r>
            <a:r>
              <a:rPr lang="ja-JP" altLang="en-US" sz="11100" dirty="0" smtClean="0"/>
              <a:t>対応（動物常在オフィス）</a:t>
            </a:r>
            <a:endParaRPr lang="ja-JP" altLang="en-US" sz="11100" dirty="0"/>
          </a:p>
          <a:p>
            <a:endParaRPr lang="en-US" altLang="ja-JP" dirty="0"/>
          </a:p>
          <a:p>
            <a:endParaRPr lang="en-US" altLang="ja-JP" dirty="0"/>
          </a:p>
          <a:p>
            <a:pPr marL="0" indent="0">
              <a:buNone/>
            </a:pPr>
            <a:r>
              <a:rPr lang="ja-JP" altLang="en-US" dirty="0"/>
              <a:t>　</a:t>
            </a:r>
            <a:endParaRPr lang="en-US" altLang="ja-JP" dirty="0"/>
          </a:p>
          <a:p>
            <a:pPr marL="0" indent="0">
              <a:buNone/>
            </a:pPr>
            <a:r>
              <a:rPr lang="ja-JP" altLang="en-US" dirty="0"/>
              <a:t>　　</a:t>
            </a:r>
            <a:endParaRPr lang="en-US" altLang="ja-JP" dirty="0"/>
          </a:p>
          <a:p>
            <a:pPr marL="0" indent="0">
              <a:buNone/>
            </a:pPr>
            <a:r>
              <a:rPr lang="ja-JP" altLang="en-US" dirty="0"/>
              <a:t>　</a:t>
            </a:r>
            <a:endParaRPr lang="en-US" altLang="ja-JP" dirty="0"/>
          </a:p>
          <a:p>
            <a:pPr marL="0" indent="0">
              <a:buNone/>
            </a:pPr>
            <a:r>
              <a:rPr lang="ja-JP" altLang="en-US" dirty="0"/>
              <a:t>　</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a:t>20200220</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a:t>Ⓒ一般社団法人ビル減災研究所</a:t>
            </a:r>
          </a:p>
        </p:txBody>
      </p:sp>
      <p:sp>
        <p:nvSpPr>
          <p:cNvPr id="6" name="スライド番号プレースホルダー 5"/>
          <p:cNvSpPr>
            <a:spLocks noGrp="1"/>
          </p:cNvSpPr>
          <p:nvPr>
            <p:ph type="sldNum" sz="quarter" idx="12"/>
          </p:nvPr>
        </p:nvSpPr>
        <p:spPr/>
        <p:txBody>
          <a:bodyPr/>
          <a:lstStyle/>
          <a:p>
            <a:fld id="{E229C951-5A6C-4DA2-BF66-3CF5D0F6F84A}" type="slidenum">
              <a:rPr kumimoji="1" lang="ja-JP" altLang="en-US" smtClean="0"/>
              <a:t>11</a:t>
            </a:fld>
            <a:endParaRPr kumimoji="1" lang="ja-JP" altLang="en-US"/>
          </a:p>
        </p:txBody>
      </p:sp>
      <p:pic>
        <p:nvPicPr>
          <p:cNvPr id="7" name="図 6"/>
          <p:cNvPicPr>
            <a:picLocks noChangeAspect="1"/>
          </p:cNvPicPr>
          <p:nvPr/>
        </p:nvPicPr>
        <p:blipFill>
          <a:blip r:embed="rId2"/>
          <a:stretch>
            <a:fillRect/>
          </a:stretch>
        </p:blipFill>
        <p:spPr>
          <a:xfrm>
            <a:off x="7118548" y="2629674"/>
            <a:ext cx="4732076" cy="3547289"/>
          </a:xfrm>
          <a:prstGeom prst="rect">
            <a:avLst/>
          </a:prstGeom>
        </p:spPr>
      </p:pic>
    </p:spTree>
    <p:extLst>
      <p:ext uri="{BB962C8B-B14F-4D97-AF65-F5344CB8AC3E}">
        <p14:creationId xmlns:p14="http://schemas.microsoft.com/office/powerpoint/2010/main" val="85312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5C82DF5C-C543-4059-93B4-9B5ADE8F764F}"/>
              </a:ext>
            </a:extLst>
          </p:cNvPr>
          <p:cNvSpPr>
            <a:spLocks noGrp="1"/>
          </p:cNvSpPr>
          <p:nvPr>
            <p:ph type="title"/>
          </p:nvPr>
        </p:nvSpPr>
        <p:spPr/>
        <p:txBody>
          <a:bodyPr/>
          <a:lstStyle/>
          <a:p>
            <a:r>
              <a:rPr lang="ja-JP" altLang="en-US" b="1" dirty="0"/>
              <a:t>ＦＭの</a:t>
            </a:r>
            <a:r>
              <a:rPr lang="ja-JP" altLang="en-US" b="1" dirty="0" smtClean="0"/>
              <a:t>仕事</a:t>
            </a:r>
            <a:r>
              <a:rPr lang="en-US" altLang="ja-JP" b="1" dirty="0" smtClean="0"/>
              <a:t/>
            </a:r>
            <a:br>
              <a:rPr lang="en-US" altLang="ja-JP" b="1" dirty="0" smtClean="0"/>
            </a:br>
            <a:r>
              <a:rPr lang="ja-JP" altLang="en-US" b="1" dirty="0" smtClean="0"/>
              <a:t>帰宅</a:t>
            </a:r>
            <a:r>
              <a:rPr lang="ja-JP" altLang="en-US" b="1" dirty="0"/>
              <a:t>抑制に</a:t>
            </a:r>
            <a:r>
              <a:rPr lang="ja-JP" altLang="en-US" b="1" dirty="0" smtClean="0"/>
              <a:t>備える（ＦＭ領域）</a:t>
            </a:r>
            <a:endParaRPr kumimoji="1" lang="ja-JP" altLang="en-US" b="1" dirty="0"/>
          </a:p>
        </p:txBody>
      </p:sp>
      <p:sp>
        <p:nvSpPr>
          <p:cNvPr id="3" name="コンテンツ プレースホルダー 2">
            <a:extLst>
              <a:ext uri="{FF2B5EF4-FFF2-40B4-BE49-F238E27FC236}">
                <a16:creationId xmlns="" xmlns:a16="http://schemas.microsoft.com/office/drawing/2014/main" id="{5BE08B0E-F400-49AE-A858-A0141243071F}"/>
              </a:ext>
            </a:extLst>
          </p:cNvPr>
          <p:cNvSpPr>
            <a:spLocks noGrp="1"/>
          </p:cNvSpPr>
          <p:nvPr>
            <p:ph idx="1"/>
          </p:nvPr>
        </p:nvSpPr>
        <p:spPr>
          <a:xfrm>
            <a:off x="838200" y="1825625"/>
            <a:ext cx="10858500" cy="4351338"/>
          </a:xfrm>
        </p:spPr>
        <p:txBody>
          <a:bodyPr>
            <a:normAutofit/>
          </a:bodyPr>
          <a:lstStyle/>
          <a:p>
            <a:r>
              <a:rPr lang="ja-JP" altLang="en-US" dirty="0" smtClean="0"/>
              <a:t>社内</a:t>
            </a:r>
            <a:r>
              <a:rPr lang="ja-JP" altLang="en-US" dirty="0"/>
              <a:t>滞在環境</a:t>
            </a:r>
            <a:r>
              <a:rPr lang="ja-JP" altLang="en-US" dirty="0" smtClean="0"/>
              <a:t>整備</a:t>
            </a:r>
            <a:endParaRPr lang="ja-JP" altLang="en-US" dirty="0"/>
          </a:p>
          <a:p>
            <a:r>
              <a:rPr lang="ja-JP" altLang="en-US" b="1" dirty="0"/>
              <a:t>地域の安全度把握</a:t>
            </a:r>
            <a:r>
              <a:rPr lang="ja-JP" altLang="en-US" dirty="0"/>
              <a:t>、ハザードマップ、東京都地域危険度測定調査</a:t>
            </a:r>
          </a:p>
          <a:p>
            <a:r>
              <a:rPr lang="ja-JP" altLang="en-US" b="1" dirty="0"/>
              <a:t>建物安全確保</a:t>
            </a:r>
            <a:r>
              <a:rPr lang="ja-JP" altLang="en-US" dirty="0"/>
              <a:t>＝被災度確認、管理会社・営繕会社ネットワーク</a:t>
            </a:r>
          </a:p>
          <a:p>
            <a:r>
              <a:rPr lang="ja-JP" altLang="en-US" b="1" dirty="0"/>
              <a:t>室内安全確保</a:t>
            </a:r>
            <a:r>
              <a:rPr lang="ja-JP" altLang="en-US" dirty="0"/>
              <a:t>＝什器転倒・暴走対策、セキュリティ対策</a:t>
            </a:r>
            <a:endParaRPr lang="en-US" altLang="ja-JP" dirty="0"/>
          </a:p>
          <a:p>
            <a:pPr marL="0" indent="0">
              <a:buNone/>
            </a:pPr>
            <a:r>
              <a:rPr lang="ja-JP" altLang="en-US" dirty="0"/>
              <a:t>　   　　　　　　一時滞在施設用の運営ガイドライン（後述）</a:t>
            </a:r>
          </a:p>
          <a:p>
            <a:r>
              <a:rPr lang="ja-JP" altLang="en-US" dirty="0"/>
              <a:t>備蓄倉庫の確保</a:t>
            </a:r>
          </a:p>
          <a:p>
            <a:r>
              <a:rPr lang="ja-JP" altLang="en-US" b="1" dirty="0"/>
              <a:t>事務機器稼働確保</a:t>
            </a:r>
            <a:r>
              <a:rPr lang="ja-JP" altLang="en-US" dirty="0"/>
              <a:t>（転落、電源）</a:t>
            </a:r>
          </a:p>
          <a:p>
            <a:r>
              <a:rPr lang="ja-JP" altLang="en-US" dirty="0"/>
              <a:t>建物内他社ネットワーク</a:t>
            </a:r>
          </a:p>
          <a:p>
            <a:endParaRPr kumimoji="1" lang="ja-JP" altLang="en-US" dirty="0"/>
          </a:p>
        </p:txBody>
      </p:sp>
      <p:sp>
        <p:nvSpPr>
          <p:cNvPr id="4" name="日付プレースホルダー 3">
            <a:extLst>
              <a:ext uri="{FF2B5EF4-FFF2-40B4-BE49-F238E27FC236}">
                <a16:creationId xmlns="" xmlns:a16="http://schemas.microsoft.com/office/drawing/2014/main" id="{544D74E1-95DD-4ECE-BD97-8C49280739D6}"/>
              </a:ext>
            </a:extLst>
          </p:cNvPr>
          <p:cNvSpPr>
            <a:spLocks noGrp="1"/>
          </p:cNvSpPr>
          <p:nvPr>
            <p:ph type="dt" sz="half" idx="10"/>
          </p:nvPr>
        </p:nvSpPr>
        <p:spPr/>
        <p:txBody>
          <a:bodyPr/>
          <a:lstStyle/>
          <a:p>
            <a:r>
              <a:rPr kumimoji="1" lang="en-US" altLang="ja-JP"/>
              <a:t>20200220</a:t>
            </a:r>
            <a:endParaRPr kumimoji="1" lang="ja-JP" altLang="en-US" dirty="0"/>
          </a:p>
        </p:txBody>
      </p:sp>
      <p:sp>
        <p:nvSpPr>
          <p:cNvPr id="5" name="フッター プレースホルダー 4">
            <a:extLst>
              <a:ext uri="{FF2B5EF4-FFF2-40B4-BE49-F238E27FC236}">
                <a16:creationId xmlns="" xmlns:a16="http://schemas.microsoft.com/office/drawing/2014/main" id="{FE889D5D-26FC-407A-A0D8-E5CF5F055895}"/>
              </a:ext>
            </a:extLst>
          </p:cNvPr>
          <p:cNvSpPr>
            <a:spLocks noGrp="1"/>
          </p:cNvSpPr>
          <p:nvPr>
            <p:ph type="ftr" sz="quarter" idx="11"/>
          </p:nvPr>
        </p:nvSpPr>
        <p:spPr/>
        <p:txBody>
          <a:bodyPr/>
          <a:lstStyle/>
          <a:p>
            <a:r>
              <a:rPr kumimoji="1" lang="ja-JP" altLang="en-US"/>
              <a:t>Ⓒ一般社団法人ビル減災研究所</a:t>
            </a:r>
          </a:p>
        </p:txBody>
      </p:sp>
      <p:sp>
        <p:nvSpPr>
          <p:cNvPr id="6" name="スライド番号プレースホルダー 5">
            <a:extLst>
              <a:ext uri="{FF2B5EF4-FFF2-40B4-BE49-F238E27FC236}">
                <a16:creationId xmlns="" xmlns:a16="http://schemas.microsoft.com/office/drawing/2014/main" id="{DAED643B-9527-4CEA-A56C-B2F806A23D23}"/>
              </a:ext>
            </a:extLst>
          </p:cNvPr>
          <p:cNvSpPr>
            <a:spLocks noGrp="1"/>
          </p:cNvSpPr>
          <p:nvPr>
            <p:ph type="sldNum" sz="quarter" idx="12"/>
          </p:nvPr>
        </p:nvSpPr>
        <p:spPr/>
        <p:txBody>
          <a:bodyPr/>
          <a:lstStyle/>
          <a:p>
            <a:fld id="{E229C951-5A6C-4DA2-BF66-3CF5D0F6F84A}" type="slidenum">
              <a:rPr kumimoji="1" lang="ja-JP" altLang="en-US" smtClean="0"/>
              <a:t>12</a:t>
            </a:fld>
            <a:endParaRPr kumimoji="1" lang="ja-JP" altLang="en-US"/>
          </a:p>
        </p:txBody>
      </p:sp>
    </p:spTree>
    <p:extLst>
      <p:ext uri="{BB962C8B-B14F-4D97-AF65-F5344CB8AC3E}">
        <p14:creationId xmlns:p14="http://schemas.microsoft.com/office/powerpoint/2010/main" val="609680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dirty="0"/>
              <a:t>ＦＭの仕事</a:t>
            </a:r>
            <a:r>
              <a:rPr lang="en-US" altLang="ja-JP" b="1" dirty="0"/>
              <a:t/>
            </a:r>
            <a:br>
              <a:rPr lang="en-US" altLang="ja-JP" b="1" dirty="0"/>
            </a:br>
            <a:r>
              <a:rPr lang="ja-JP" altLang="en-US" b="1" dirty="0"/>
              <a:t>③一時滞在施設を開設する</a:t>
            </a:r>
            <a:endParaRPr kumimoji="1" lang="ja-JP" altLang="en-US" b="1" dirty="0"/>
          </a:p>
        </p:txBody>
      </p:sp>
      <p:sp>
        <p:nvSpPr>
          <p:cNvPr id="3" name="コンテンツ プレースホルダー 2"/>
          <p:cNvSpPr>
            <a:spLocks noGrp="1"/>
          </p:cNvSpPr>
          <p:nvPr>
            <p:ph idx="1"/>
          </p:nvPr>
        </p:nvSpPr>
        <p:spPr>
          <a:xfrm>
            <a:off x="838199" y="1825625"/>
            <a:ext cx="11096626" cy="4351338"/>
          </a:xfrm>
        </p:spPr>
        <p:txBody>
          <a:bodyPr>
            <a:normAutofit fontScale="77500" lnSpcReduction="20000"/>
          </a:bodyPr>
          <a:lstStyle/>
          <a:p>
            <a:r>
              <a:rPr lang="ja-JP" altLang="en-US" b="1" dirty="0"/>
              <a:t>施設の管理権原の</a:t>
            </a:r>
            <a:r>
              <a:rPr lang="ja-JP" altLang="en-US" b="1" dirty="0" smtClean="0"/>
              <a:t>整理</a:t>
            </a:r>
            <a:r>
              <a:rPr lang="ja-JP" altLang="en-US" dirty="0" smtClean="0"/>
              <a:t>（Ｐ１７参照）</a:t>
            </a:r>
            <a:endParaRPr lang="en-US" altLang="ja-JP" dirty="0"/>
          </a:p>
          <a:p>
            <a:r>
              <a:rPr lang="ja-JP" altLang="en-US" dirty="0"/>
              <a:t>提供範囲の検討（提供範囲外のセキュリティ対策）</a:t>
            </a:r>
            <a:endParaRPr lang="en-US" altLang="ja-JP" dirty="0"/>
          </a:p>
          <a:p>
            <a:r>
              <a:rPr lang="ja-JP" altLang="en-US" dirty="0"/>
              <a:t>インフラ確保（電気、ガス、水道、下水、トイレ、空調、Ｗｉ</a:t>
            </a:r>
            <a:r>
              <a:rPr lang="en-US" altLang="ja-JP" dirty="0"/>
              <a:t>-</a:t>
            </a:r>
            <a:r>
              <a:rPr lang="ja-JP" altLang="en-US" dirty="0"/>
              <a:t>Ｆｉ、ＥＬＶ）</a:t>
            </a:r>
            <a:endParaRPr lang="en-US" altLang="ja-JP" dirty="0"/>
          </a:p>
          <a:p>
            <a:r>
              <a:rPr lang="ja-JP" altLang="en-US" b="1" dirty="0"/>
              <a:t>事前協定（自治体）</a:t>
            </a:r>
            <a:r>
              <a:rPr lang="ja-JP" altLang="en-US" dirty="0"/>
              <a:t>・非公表と公表</a:t>
            </a:r>
            <a:endParaRPr lang="en-US" altLang="ja-JP" dirty="0"/>
          </a:p>
          <a:p>
            <a:r>
              <a:rPr lang="ja-JP" altLang="en-US" dirty="0"/>
              <a:t>連携先との調整（自治体、医療施設、管理・警備・営繕会社、警察、交通機関）</a:t>
            </a:r>
            <a:endParaRPr lang="en-US" altLang="ja-JP" dirty="0"/>
          </a:p>
          <a:p>
            <a:r>
              <a:rPr lang="ja-JP" altLang="en-US" dirty="0"/>
              <a:t>資機材確保（飲食物、マット、防寒用品、携帯トイレ、簡易間仕切り、掲示用品）</a:t>
            </a:r>
            <a:endParaRPr lang="en-US" altLang="ja-JP" dirty="0"/>
          </a:p>
          <a:p>
            <a:r>
              <a:rPr lang="ja-JP" altLang="en-US" dirty="0"/>
              <a:t>滞在者向けの備蓄管理（調達、補助金手続き</a:t>
            </a:r>
            <a:r>
              <a:rPr lang="ja-JP" altLang="en-US" dirty="0" smtClean="0"/>
              <a:t>、</a:t>
            </a:r>
            <a:endParaRPr lang="en-US" altLang="ja-JP" dirty="0" smtClean="0"/>
          </a:p>
          <a:p>
            <a:pPr marL="0" indent="0">
              <a:buNone/>
            </a:pPr>
            <a:r>
              <a:rPr lang="ja-JP" altLang="en-US" dirty="0"/>
              <a:t>　</a:t>
            </a:r>
            <a:r>
              <a:rPr lang="ja-JP" altLang="en-US" dirty="0" smtClean="0"/>
              <a:t>賞味</a:t>
            </a:r>
            <a:r>
              <a:rPr lang="ja-JP" altLang="en-US" dirty="0"/>
              <a:t>期限、廃棄回避転用、倉庫位置）</a:t>
            </a:r>
            <a:endParaRPr lang="en-US" altLang="ja-JP" dirty="0"/>
          </a:p>
          <a:p>
            <a:r>
              <a:rPr lang="ja-JP" altLang="en-US" dirty="0"/>
              <a:t>対応要員の</a:t>
            </a:r>
            <a:r>
              <a:rPr lang="ja-JP" altLang="en-US" dirty="0" smtClean="0"/>
              <a:t>確保　　　　　　　　</a:t>
            </a:r>
            <a:r>
              <a:rPr lang="ja-JP" altLang="en-US" sz="2100" dirty="0" smtClean="0"/>
              <a:t>大型倉庫に分散備蓄→</a:t>
            </a:r>
            <a:endParaRPr lang="en-US" altLang="ja-JP" sz="2100" dirty="0" smtClean="0"/>
          </a:p>
          <a:p>
            <a:pPr marL="0" indent="0">
              <a:buNone/>
            </a:pPr>
            <a:r>
              <a:rPr lang="ja-JP" altLang="en-US" dirty="0" smtClean="0"/>
              <a:t>（</a:t>
            </a:r>
            <a:r>
              <a:rPr lang="ja-JP" altLang="en-US" dirty="0"/>
              <a:t>従業員、テナント、滞在者自身</a:t>
            </a:r>
            <a:r>
              <a:rPr lang="ja-JP" altLang="en-US" dirty="0" smtClean="0"/>
              <a:t>）</a:t>
            </a:r>
            <a:endParaRPr lang="en-US" altLang="ja-JP" dirty="0" smtClean="0"/>
          </a:p>
          <a:p>
            <a:endParaRPr lang="en-US" altLang="ja-JP" dirty="0" smtClean="0"/>
          </a:p>
          <a:p>
            <a:pPr marL="0" indent="0">
              <a:buNone/>
            </a:pPr>
            <a:endParaRPr lang="en-US" altLang="ja-JP" dirty="0"/>
          </a:p>
          <a:p>
            <a:pPr marL="0" indent="0">
              <a:buNone/>
            </a:pPr>
            <a:endParaRPr lang="en-US" altLang="ja-JP" dirty="0"/>
          </a:p>
          <a:p>
            <a:endParaRPr lang="en-US" altLang="ja-JP" dirty="0"/>
          </a:p>
          <a:p>
            <a:endParaRPr kumimoji="1" lang="ja-JP" altLang="en-US" dirty="0"/>
          </a:p>
        </p:txBody>
      </p:sp>
      <p:sp>
        <p:nvSpPr>
          <p:cNvPr id="4" name="日付プレースホルダー 3"/>
          <p:cNvSpPr>
            <a:spLocks noGrp="1"/>
          </p:cNvSpPr>
          <p:nvPr>
            <p:ph type="dt" sz="half" idx="10"/>
          </p:nvPr>
        </p:nvSpPr>
        <p:spPr/>
        <p:txBody>
          <a:bodyPr/>
          <a:lstStyle/>
          <a:p>
            <a:r>
              <a:rPr kumimoji="1" lang="en-US" altLang="ja-JP"/>
              <a:t>20200220</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a:t>Ⓒ一般社団法人ビル減災研究所</a:t>
            </a:r>
          </a:p>
        </p:txBody>
      </p:sp>
      <p:sp>
        <p:nvSpPr>
          <p:cNvPr id="6" name="スライド番号プレースホルダー 5"/>
          <p:cNvSpPr>
            <a:spLocks noGrp="1"/>
          </p:cNvSpPr>
          <p:nvPr>
            <p:ph type="sldNum" sz="quarter" idx="12"/>
          </p:nvPr>
        </p:nvSpPr>
        <p:spPr/>
        <p:txBody>
          <a:bodyPr/>
          <a:lstStyle/>
          <a:p>
            <a:fld id="{E229C951-5A6C-4DA2-BF66-3CF5D0F6F84A}" type="slidenum">
              <a:rPr kumimoji="1" lang="ja-JP" altLang="en-US" smtClean="0"/>
              <a:t>13</a:t>
            </a:fld>
            <a:endParaRPr kumimoji="1" lang="ja-JP" altLang="en-US"/>
          </a:p>
        </p:txBody>
      </p:sp>
      <p:pic>
        <p:nvPicPr>
          <p:cNvPr id="7" name="図 6"/>
          <p:cNvPicPr>
            <a:picLocks noChangeAspect="1"/>
          </p:cNvPicPr>
          <p:nvPr/>
        </p:nvPicPr>
        <p:blipFill>
          <a:blip r:embed="rId2"/>
          <a:stretch>
            <a:fillRect/>
          </a:stretch>
        </p:blipFill>
        <p:spPr>
          <a:xfrm>
            <a:off x="7418698" y="3967616"/>
            <a:ext cx="3499238" cy="2626160"/>
          </a:xfrm>
          <a:prstGeom prst="rect">
            <a:avLst/>
          </a:prstGeom>
        </p:spPr>
      </p:pic>
    </p:spTree>
    <p:extLst>
      <p:ext uri="{BB962C8B-B14F-4D97-AF65-F5344CB8AC3E}">
        <p14:creationId xmlns:p14="http://schemas.microsoft.com/office/powerpoint/2010/main" val="3787090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38200" y="847217"/>
            <a:ext cx="10515600" cy="4351338"/>
          </a:xfrm>
        </p:spPr>
        <p:txBody>
          <a:bodyPr>
            <a:normAutofit/>
          </a:bodyPr>
          <a:lstStyle/>
          <a:p>
            <a:r>
              <a:rPr lang="ja-JP" altLang="en-US" dirty="0"/>
              <a:t>施設の安全確保対策（二次災害回避・・・運営ガイドライン）</a:t>
            </a:r>
          </a:p>
          <a:p>
            <a:r>
              <a:rPr lang="ja-JP" altLang="en-US" dirty="0"/>
              <a:t>二次災害発生時の責任</a:t>
            </a:r>
            <a:r>
              <a:rPr lang="ja-JP" altLang="en-US" dirty="0" smtClean="0"/>
              <a:t>検討</a:t>
            </a:r>
            <a:endParaRPr lang="en-US" altLang="ja-JP" dirty="0" smtClean="0"/>
          </a:p>
          <a:p>
            <a:pPr marL="0" indent="0">
              <a:buNone/>
            </a:pPr>
            <a:r>
              <a:rPr lang="ja-JP" altLang="en-US" dirty="0"/>
              <a:t> </a:t>
            </a:r>
            <a:r>
              <a:rPr lang="ja-JP" altLang="en-US" dirty="0" smtClean="0"/>
              <a:t> 国や都は所有者責任が過大という認識</a:t>
            </a:r>
            <a:endParaRPr lang="en-US" altLang="ja-JP" dirty="0" smtClean="0"/>
          </a:p>
          <a:p>
            <a:pPr marL="0" indent="0">
              <a:buNone/>
            </a:pPr>
            <a:r>
              <a:rPr lang="ja-JP" altLang="en-US" dirty="0"/>
              <a:t> </a:t>
            </a:r>
            <a:r>
              <a:rPr lang="ja-JP" altLang="en-US" dirty="0" smtClean="0"/>
              <a:t> だが、制度変更は進んでいない。</a:t>
            </a:r>
            <a:endParaRPr lang="en-US" altLang="ja-JP" dirty="0" smtClean="0"/>
          </a:p>
          <a:p>
            <a:pPr marL="0" indent="0">
              <a:buNone/>
            </a:pPr>
            <a:r>
              <a:rPr lang="ja-JP" altLang="en-US" dirty="0"/>
              <a:t> </a:t>
            </a:r>
            <a:r>
              <a:rPr lang="ja-JP" altLang="en-US" dirty="0" smtClean="0"/>
              <a:t> 当面は安全対策と滞在希望者から免責</a:t>
            </a:r>
            <a:endParaRPr lang="en-US" altLang="ja-JP" dirty="0" smtClean="0"/>
          </a:p>
          <a:p>
            <a:pPr marL="0" indent="0">
              <a:buNone/>
            </a:pPr>
            <a:r>
              <a:rPr lang="en-US" altLang="ja-JP" dirty="0"/>
              <a:t> </a:t>
            </a:r>
            <a:r>
              <a:rPr lang="en-US" altLang="ja-JP" dirty="0" smtClean="0"/>
              <a:t> </a:t>
            </a:r>
            <a:r>
              <a:rPr lang="ja-JP" altLang="en-US" dirty="0"/>
              <a:t>承諾</a:t>
            </a:r>
            <a:r>
              <a:rPr lang="ja-JP" altLang="en-US" dirty="0" smtClean="0"/>
              <a:t>をとる方法が定着</a:t>
            </a:r>
            <a:endParaRPr lang="en-US" altLang="ja-JP" dirty="0" smtClean="0"/>
          </a:p>
          <a:p>
            <a:r>
              <a:rPr lang="ja-JP" altLang="en-US" dirty="0" smtClean="0"/>
              <a:t>受入訓練重要</a:t>
            </a:r>
            <a:endParaRPr lang="en-US" altLang="ja-JP" dirty="0" smtClean="0"/>
          </a:p>
          <a:p>
            <a:pPr marL="0" indent="0">
              <a:buNone/>
            </a:pPr>
            <a:r>
              <a:rPr lang="ja-JP" altLang="en-US" dirty="0" smtClean="0"/>
              <a:t>（</a:t>
            </a:r>
            <a:r>
              <a:rPr lang="ja-JP" altLang="en-US" dirty="0"/>
              <a:t>時刻想定、天候想定、ＨＵＧ、ＫＵＧ）</a:t>
            </a:r>
          </a:p>
          <a:p>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20200220</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Ⓒ一般社団法人ビル減災研究所</a:t>
            </a:r>
            <a:endParaRPr kumimoji="1" lang="ja-JP" altLang="en-US"/>
          </a:p>
        </p:txBody>
      </p:sp>
      <p:sp>
        <p:nvSpPr>
          <p:cNvPr id="6" name="スライド番号プレースホルダー 5"/>
          <p:cNvSpPr>
            <a:spLocks noGrp="1"/>
          </p:cNvSpPr>
          <p:nvPr>
            <p:ph type="sldNum" sz="quarter" idx="12"/>
          </p:nvPr>
        </p:nvSpPr>
        <p:spPr/>
        <p:txBody>
          <a:bodyPr/>
          <a:lstStyle/>
          <a:p>
            <a:fld id="{E229C951-5A6C-4DA2-BF66-3CF5D0F6F84A}" type="slidenum">
              <a:rPr kumimoji="1" lang="ja-JP" altLang="en-US" smtClean="0"/>
              <a:t>14</a:t>
            </a:fld>
            <a:endParaRPr kumimoji="1" lang="ja-JP" altLang="en-US"/>
          </a:p>
        </p:txBody>
      </p:sp>
      <p:pic>
        <p:nvPicPr>
          <p:cNvPr id="7" name="図 6"/>
          <p:cNvPicPr>
            <a:picLocks noChangeAspect="1"/>
          </p:cNvPicPr>
          <p:nvPr/>
        </p:nvPicPr>
        <p:blipFill>
          <a:blip r:embed="rId2"/>
          <a:stretch>
            <a:fillRect/>
          </a:stretch>
        </p:blipFill>
        <p:spPr>
          <a:xfrm>
            <a:off x="7536142" y="1354900"/>
            <a:ext cx="3518134" cy="5001450"/>
          </a:xfrm>
          <a:prstGeom prst="rect">
            <a:avLst/>
          </a:prstGeom>
          <a:ln>
            <a:solidFill>
              <a:schemeClr val="tx1"/>
            </a:solidFill>
          </a:ln>
        </p:spPr>
      </p:pic>
    </p:spTree>
    <p:extLst>
      <p:ext uri="{BB962C8B-B14F-4D97-AF65-F5344CB8AC3E}">
        <p14:creationId xmlns:p14="http://schemas.microsoft.com/office/powerpoint/2010/main" val="2424387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20200220</a:t>
            </a:r>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Ⓒ一般社団法人ビル減災研究所</a:t>
            </a:r>
            <a:endParaRPr kumimoji="1" lang="ja-JP" altLang="en-US"/>
          </a:p>
        </p:txBody>
      </p:sp>
      <p:sp>
        <p:nvSpPr>
          <p:cNvPr id="4" name="スライド番号プレースホルダー 3"/>
          <p:cNvSpPr>
            <a:spLocks noGrp="1"/>
          </p:cNvSpPr>
          <p:nvPr>
            <p:ph type="sldNum" sz="quarter" idx="12"/>
          </p:nvPr>
        </p:nvSpPr>
        <p:spPr/>
        <p:txBody>
          <a:bodyPr/>
          <a:lstStyle/>
          <a:p>
            <a:fld id="{E229C951-5A6C-4DA2-BF66-3CF5D0F6F84A}" type="slidenum">
              <a:rPr kumimoji="1" lang="ja-JP" altLang="en-US" smtClean="0"/>
              <a:t>15</a:t>
            </a:fld>
            <a:endParaRPr kumimoji="1" lang="ja-JP" altLang="en-US"/>
          </a:p>
        </p:txBody>
      </p:sp>
      <p:pic>
        <p:nvPicPr>
          <p:cNvPr id="7" name="図 6"/>
          <p:cNvPicPr>
            <a:picLocks noChangeAspect="1"/>
          </p:cNvPicPr>
          <p:nvPr/>
        </p:nvPicPr>
        <p:blipFill rotWithShape="1">
          <a:blip r:embed="rId2">
            <a:extLst>
              <a:ext uri="{28A0092B-C50C-407E-A947-70E740481C1C}">
                <a14:useLocalDpi xmlns:a14="http://schemas.microsoft.com/office/drawing/2010/main" val="0"/>
              </a:ext>
            </a:extLst>
          </a:blip>
          <a:srcRect t="15108" r="22352" b="2853"/>
          <a:stretch/>
        </p:blipFill>
        <p:spPr>
          <a:xfrm>
            <a:off x="475488" y="2852836"/>
            <a:ext cx="5896355" cy="3503514"/>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2218" y="47229"/>
            <a:ext cx="4829980" cy="3622485"/>
          </a:xfrm>
          <a:prstGeom prst="rect">
            <a:avLst/>
          </a:prstGeom>
        </p:spPr>
      </p:pic>
      <p:sp>
        <p:nvSpPr>
          <p:cNvPr id="8" name="正方形/長方形 7"/>
          <p:cNvSpPr/>
          <p:nvPr/>
        </p:nvSpPr>
        <p:spPr>
          <a:xfrm>
            <a:off x="252984" y="2388458"/>
            <a:ext cx="5843016" cy="3329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都・渋谷区帰宅困難者対策訓練</a:t>
            </a:r>
            <a:endParaRPr kumimoji="1" lang="en-US" altLang="ja-JP" dirty="0" smtClean="0">
              <a:solidFill>
                <a:schemeClr val="tx1"/>
              </a:solidFill>
            </a:endParaRPr>
          </a:p>
          <a:p>
            <a:r>
              <a:rPr kumimoji="1" lang="ja-JP" altLang="en-US" dirty="0" smtClean="0">
                <a:solidFill>
                  <a:schemeClr val="tx1"/>
                </a:solidFill>
              </a:rPr>
              <a:t>（</a:t>
            </a:r>
            <a:r>
              <a:rPr kumimoji="1" lang="en-US" altLang="ja-JP" dirty="0" smtClean="0">
                <a:solidFill>
                  <a:schemeClr val="tx1"/>
                </a:solidFill>
              </a:rPr>
              <a:t>2017.2</a:t>
            </a:r>
            <a:r>
              <a:rPr kumimoji="1" lang="ja-JP" altLang="en-US" dirty="0" smtClean="0">
                <a:solidFill>
                  <a:schemeClr val="tx1"/>
                </a:solidFill>
              </a:rPr>
              <a:t>渋谷駅）</a:t>
            </a:r>
            <a:endParaRPr kumimoji="1" lang="ja-JP" altLang="en-US" dirty="0">
              <a:solidFill>
                <a:schemeClr val="tx1"/>
              </a:solidFill>
            </a:endParaRPr>
          </a:p>
        </p:txBody>
      </p:sp>
      <p:sp>
        <p:nvSpPr>
          <p:cNvPr id="12" name="正方形/長方形 11"/>
          <p:cNvSpPr/>
          <p:nvPr/>
        </p:nvSpPr>
        <p:spPr>
          <a:xfrm>
            <a:off x="1904026" y="149345"/>
            <a:ext cx="2298192" cy="836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都・台東区</a:t>
            </a:r>
            <a:endParaRPr kumimoji="1" lang="en-US" altLang="ja-JP" dirty="0" smtClean="0">
              <a:solidFill>
                <a:schemeClr val="tx1"/>
              </a:solidFill>
            </a:endParaRPr>
          </a:p>
          <a:p>
            <a:r>
              <a:rPr kumimoji="1" lang="ja-JP" altLang="en-US" dirty="0" smtClean="0">
                <a:solidFill>
                  <a:schemeClr val="tx1"/>
                </a:solidFill>
              </a:rPr>
              <a:t>帰宅困難者対策訓練</a:t>
            </a:r>
            <a:endParaRPr kumimoji="1" lang="en-US" altLang="ja-JP" dirty="0" smtClean="0">
              <a:solidFill>
                <a:schemeClr val="tx1"/>
              </a:solidFill>
            </a:endParaRPr>
          </a:p>
          <a:p>
            <a:r>
              <a:rPr lang="ja-JP" altLang="en-US" dirty="0" smtClean="0">
                <a:solidFill>
                  <a:schemeClr val="tx1"/>
                </a:solidFill>
              </a:rPr>
              <a:t>（</a:t>
            </a:r>
            <a:r>
              <a:rPr lang="en-US" altLang="ja-JP" dirty="0" smtClean="0">
                <a:solidFill>
                  <a:schemeClr val="tx1"/>
                </a:solidFill>
              </a:rPr>
              <a:t>2018.2</a:t>
            </a:r>
            <a:r>
              <a:rPr lang="ja-JP" altLang="en-US" dirty="0" smtClean="0">
                <a:solidFill>
                  <a:schemeClr val="tx1"/>
                </a:solidFill>
              </a:rPr>
              <a:t>上野駅）</a:t>
            </a:r>
            <a:endParaRPr kumimoji="1" lang="ja-JP" altLang="en-US" dirty="0">
              <a:solidFill>
                <a:schemeClr val="tx1"/>
              </a:solidFill>
            </a:endParaRPr>
          </a:p>
        </p:txBody>
      </p:sp>
      <p:pic>
        <p:nvPicPr>
          <p:cNvPr id="13" name="図 12"/>
          <p:cNvPicPr>
            <a:picLocks noChangeAspect="1"/>
          </p:cNvPicPr>
          <p:nvPr/>
        </p:nvPicPr>
        <p:blipFill>
          <a:blip r:embed="rId4"/>
          <a:stretch>
            <a:fillRect/>
          </a:stretch>
        </p:blipFill>
        <p:spPr>
          <a:xfrm>
            <a:off x="7176368" y="2852836"/>
            <a:ext cx="4661662" cy="3496247"/>
          </a:xfrm>
          <a:prstGeom prst="rect">
            <a:avLst/>
          </a:prstGeom>
        </p:spPr>
      </p:pic>
      <p:sp>
        <p:nvSpPr>
          <p:cNvPr id="14" name="正方形/長方形 13"/>
          <p:cNvSpPr/>
          <p:nvPr/>
        </p:nvSpPr>
        <p:spPr>
          <a:xfrm>
            <a:off x="9735861" y="1893745"/>
            <a:ext cx="2276856" cy="989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都・町田市</a:t>
            </a:r>
            <a:endParaRPr kumimoji="1" lang="en-US" altLang="ja-JP" dirty="0" smtClean="0">
              <a:solidFill>
                <a:schemeClr val="tx1"/>
              </a:solidFill>
            </a:endParaRPr>
          </a:p>
          <a:p>
            <a:r>
              <a:rPr kumimoji="1" lang="ja-JP" altLang="en-US" dirty="0" smtClean="0">
                <a:solidFill>
                  <a:schemeClr val="tx1"/>
                </a:solidFill>
              </a:rPr>
              <a:t>帰宅困難者対策訓練</a:t>
            </a:r>
            <a:endParaRPr kumimoji="1" lang="en-US" altLang="ja-JP" dirty="0" smtClean="0">
              <a:solidFill>
                <a:schemeClr val="tx1"/>
              </a:solidFill>
            </a:endParaRPr>
          </a:p>
          <a:p>
            <a:r>
              <a:rPr lang="ja-JP" altLang="en-US" dirty="0" smtClean="0">
                <a:solidFill>
                  <a:schemeClr val="tx1"/>
                </a:solidFill>
              </a:rPr>
              <a:t>（</a:t>
            </a:r>
            <a:r>
              <a:rPr lang="en-US" altLang="ja-JP" dirty="0" smtClean="0">
                <a:solidFill>
                  <a:schemeClr val="tx1"/>
                </a:solidFill>
              </a:rPr>
              <a:t>2019.2</a:t>
            </a:r>
            <a:r>
              <a:rPr lang="ja-JP" altLang="en-US" dirty="0" smtClean="0">
                <a:solidFill>
                  <a:schemeClr val="tx1"/>
                </a:solidFill>
              </a:rPr>
              <a:t>町田駅）</a:t>
            </a:r>
            <a:endParaRPr kumimoji="1" lang="ja-JP" altLang="en-US" dirty="0">
              <a:solidFill>
                <a:schemeClr val="tx1"/>
              </a:solidFill>
            </a:endParaRPr>
          </a:p>
        </p:txBody>
      </p:sp>
    </p:spTree>
    <p:extLst>
      <p:ext uri="{BB962C8B-B14F-4D97-AF65-F5344CB8AC3E}">
        <p14:creationId xmlns:p14="http://schemas.microsoft.com/office/powerpoint/2010/main" val="194380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a:t>20200220</a:t>
            </a:r>
            <a:endParaRPr kumimoji="1" lang="ja-JP" altLang="en-US"/>
          </a:p>
        </p:txBody>
      </p:sp>
      <p:sp>
        <p:nvSpPr>
          <p:cNvPr id="4" name="フッター プレースホルダー 3"/>
          <p:cNvSpPr>
            <a:spLocks noGrp="1"/>
          </p:cNvSpPr>
          <p:nvPr>
            <p:ph type="ftr" sz="quarter" idx="11"/>
          </p:nvPr>
        </p:nvSpPr>
        <p:spPr/>
        <p:txBody>
          <a:bodyPr/>
          <a:lstStyle/>
          <a:p>
            <a:r>
              <a:rPr kumimoji="1" lang="ja-JP" altLang="en-US"/>
              <a:t>Ⓒ一般社団法人ビル減災研究所</a:t>
            </a:r>
          </a:p>
        </p:txBody>
      </p:sp>
      <p:sp>
        <p:nvSpPr>
          <p:cNvPr id="5" name="スライド番号プレースホルダー 4"/>
          <p:cNvSpPr>
            <a:spLocks noGrp="1"/>
          </p:cNvSpPr>
          <p:nvPr>
            <p:ph type="sldNum" sz="quarter" idx="12"/>
          </p:nvPr>
        </p:nvSpPr>
        <p:spPr/>
        <p:txBody>
          <a:bodyPr/>
          <a:lstStyle/>
          <a:p>
            <a:fld id="{E229C951-5A6C-4DA2-BF66-3CF5D0F6F84A}" type="slidenum">
              <a:rPr kumimoji="1" lang="ja-JP" altLang="en-US" smtClean="0"/>
              <a:t>16</a:t>
            </a:fld>
            <a:endParaRPr kumimoji="1" lang="ja-JP" altLang="en-US"/>
          </a:p>
        </p:txBody>
      </p:sp>
      <p:sp>
        <p:nvSpPr>
          <p:cNvPr id="7" name="正方形/長方形 6"/>
          <p:cNvSpPr/>
          <p:nvPr/>
        </p:nvSpPr>
        <p:spPr>
          <a:xfrm>
            <a:off x="8458200" y="3538728"/>
            <a:ext cx="3733800" cy="521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都・千代田区帰宅困難者対策訓練</a:t>
            </a:r>
            <a:endParaRPr kumimoji="1" lang="en-US" altLang="ja-JP" dirty="0" smtClean="0">
              <a:solidFill>
                <a:schemeClr val="tx1"/>
              </a:solidFill>
            </a:endParaRPr>
          </a:p>
          <a:p>
            <a:r>
              <a:rPr lang="ja-JP" altLang="en-US" dirty="0" smtClean="0">
                <a:solidFill>
                  <a:schemeClr val="tx1"/>
                </a:solidFill>
              </a:rPr>
              <a:t>（</a:t>
            </a:r>
            <a:r>
              <a:rPr lang="en-US" altLang="ja-JP" dirty="0" smtClean="0">
                <a:solidFill>
                  <a:schemeClr val="tx1"/>
                </a:solidFill>
              </a:rPr>
              <a:t>2016.2</a:t>
            </a:r>
            <a:r>
              <a:rPr lang="ja-JP" altLang="en-US" dirty="0" smtClean="0">
                <a:solidFill>
                  <a:schemeClr val="tx1"/>
                </a:solidFill>
              </a:rPr>
              <a:t>秋葉原）</a:t>
            </a:r>
            <a:endParaRPr kumimoji="1" lang="ja-JP" altLang="en-US" dirty="0">
              <a:solidFill>
                <a:schemeClr val="tx1"/>
              </a:solidFill>
            </a:endParaRPr>
          </a:p>
        </p:txBody>
      </p:sp>
      <p:pic>
        <p:nvPicPr>
          <p:cNvPr id="8" name="図 7"/>
          <p:cNvPicPr>
            <a:picLocks noChangeAspect="1"/>
          </p:cNvPicPr>
          <p:nvPr/>
        </p:nvPicPr>
        <p:blipFill>
          <a:blip r:embed="rId2"/>
          <a:stretch>
            <a:fillRect/>
          </a:stretch>
        </p:blipFill>
        <p:spPr>
          <a:xfrm>
            <a:off x="838200" y="2586166"/>
            <a:ext cx="6702551" cy="3770184"/>
          </a:xfrm>
          <a:prstGeom prst="rect">
            <a:avLst/>
          </a:prstGeom>
        </p:spPr>
      </p:pic>
      <p:pic>
        <p:nvPicPr>
          <p:cNvPr id="3" name="図 2" descr="人, テーブル, 座る, いっぱい が含まれている画像&#10;&#10;自動的に生成された説明">
            <a:extLst>
              <a:ext uri="{FF2B5EF4-FFF2-40B4-BE49-F238E27FC236}">
                <a16:creationId xmlns="" xmlns:a16="http://schemas.microsoft.com/office/drawing/2014/main" id="{1A14AA09-7F4A-4700-8302-4D38E4D806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4768" y="755"/>
            <a:ext cx="6047232" cy="3400820"/>
          </a:xfrm>
          <a:prstGeom prst="rect">
            <a:avLst/>
          </a:prstGeom>
        </p:spPr>
      </p:pic>
      <p:sp>
        <p:nvSpPr>
          <p:cNvPr id="9" name="正方形/長方形 8"/>
          <p:cNvSpPr/>
          <p:nvPr/>
        </p:nvSpPr>
        <p:spPr>
          <a:xfrm>
            <a:off x="768096" y="1837944"/>
            <a:ext cx="4379976" cy="5888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都・豊島区帰宅困難者対策訓練</a:t>
            </a:r>
            <a:endParaRPr kumimoji="1" lang="en-US" altLang="ja-JP" dirty="0" smtClean="0">
              <a:solidFill>
                <a:schemeClr val="tx1"/>
              </a:solidFill>
            </a:endParaRPr>
          </a:p>
          <a:p>
            <a:r>
              <a:rPr lang="ja-JP" altLang="en-US" dirty="0" smtClean="0">
                <a:solidFill>
                  <a:schemeClr val="tx1"/>
                </a:solidFill>
              </a:rPr>
              <a:t>（</a:t>
            </a:r>
            <a:r>
              <a:rPr lang="en-US" altLang="ja-JP" dirty="0" smtClean="0">
                <a:solidFill>
                  <a:schemeClr val="tx1"/>
                </a:solidFill>
              </a:rPr>
              <a:t>2015.2</a:t>
            </a:r>
            <a:r>
              <a:rPr lang="ja-JP" altLang="en-US" dirty="0" smtClean="0">
                <a:solidFill>
                  <a:schemeClr val="tx1"/>
                </a:solidFill>
              </a:rPr>
              <a:t>池袋）</a:t>
            </a:r>
            <a:endParaRPr kumimoji="1" lang="ja-JP" altLang="en-US" dirty="0">
              <a:solidFill>
                <a:schemeClr val="tx1"/>
              </a:solidFill>
            </a:endParaRPr>
          </a:p>
        </p:txBody>
      </p:sp>
    </p:spTree>
    <p:extLst>
      <p:ext uri="{BB962C8B-B14F-4D97-AF65-F5344CB8AC3E}">
        <p14:creationId xmlns:p14="http://schemas.microsoft.com/office/powerpoint/2010/main" val="3915266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24F14EFD-3D32-448E-B6B8-5A4144EC54C3}"/>
              </a:ext>
            </a:extLst>
          </p:cNvPr>
          <p:cNvPicPr>
            <a:picLocks noChangeAspect="1"/>
          </p:cNvPicPr>
          <p:nvPr/>
        </p:nvPicPr>
        <p:blipFill rotWithShape="1">
          <a:blip r:embed="rId2"/>
          <a:srcRect l="29981" t="3554" r="23102" b="1"/>
          <a:stretch/>
        </p:blipFill>
        <p:spPr>
          <a:xfrm>
            <a:off x="1596254" y="1033272"/>
            <a:ext cx="4884692" cy="5648183"/>
          </a:xfrm>
          <a:prstGeom prst="rect">
            <a:avLst/>
          </a:prstGeom>
        </p:spPr>
      </p:pic>
      <p:sp>
        <p:nvSpPr>
          <p:cNvPr id="3" name="日付プレースホルダー 2"/>
          <p:cNvSpPr>
            <a:spLocks noGrp="1"/>
          </p:cNvSpPr>
          <p:nvPr>
            <p:ph type="dt" sz="half" idx="10"/>
          </p:nvPr>
        </p:nvSpPr>
        <p:spPr/>
        <p:txBody>
          <a:bodyPr/>
          <a:lstStyle/>
          <a:p>
            <a:r>
              <a:rPr kumimoji="1" lang="en-US" altLang="ja-JP"/>
              <a:t>20200220</a:t>
            </a:r>
            <a:endParaRPr kumimoji="1" lang="ja-JP" altLang="en-US"/>
          </a:p>
        </p:txBody>
      </p:sp>
      <p:sp>
        <p:nvSpPr>
          <p:cNvPr id="4" name="フッター プレースホルダー 3"/>
          <p:cNvSpPr>
            <a:spLocks noGrp="1"/>
          </p:cNvSpPr>
          <p:nvPr>
            <p:ph type="ftr" sz="quarter" idx="11"/>
          </p:nvPr>
        </p:nvSpPr>
        <p:spPr/>
        <p:txBody>
          <a:bodyPr/>
          <a:lstStyle/>
          <a:p>
            <a:r>
              <a:rPr kumimoji="1" lang="ja-JP" altLang="en-US"/>
              <a:t>Ⓒ一般社団法人ビル減災研究所</a:t>
            </a:r>
          </a:p>
        </p:txBody>
      </p:sp>
      <p:sp>
        <p:nvSpPr>
          <p:cNvPr id="5" name="スライド番号プレースホルダー 4"/>
          <p:cNvSpPr>
            <a:spLocks noGrp="1"/>
          </p:cNvSpPr>
          <p:nvPr>
            <p:ph type="sldNum" sz="quarter" idx="12"/>
          </p:nvPr>
        </p:nvSpPr>
        <p:spPr/>
        <p:txBody>
          <a:bodyPr/>
          <a:lstStyle/>
          <a:p>
            <a:fld id="{E229C951-5A6C-4DA2-BF66-3CF5D0F6F84A}" type="slidenum">
              <a:rPr kumimoji="1" lang="ja-JP" altLang="en-US" smtClean="0"/>
              <a:t>17</a:t>
            </a:fld>
            <a:endParaRPr kumimoji="1" lang="ja-JP" altLang="en-US"/>
          </a:p>
        </p:txBody>
      </p:sp>
      <p:pic>
        <p:nvPicPr>
          <p:cNvPr id="6" name="図 5"/>
          <p:cNvPicPr>
            <a:picLocks noChangeAspect="1"/>
          </p:cNvPicPr>
          <p:nvPr/>
        </p:nvPicPr>
        <p:blipFill rotWithShape="1">
          <a:blip r:embed="rId3"/>
          <a:srcRect t="15069" r="-841" b="13006"/>
          <a:stretch/>
        </p:blipFill>
        <p:spPr>
          <a:xfrm>
            <a:off x="8281248" y="1033272"/>
            <a:ext cx="3741520" cy="4745736"/>
          </a:xfrm>
          <a:prstGeom prst="rect">
            <a:avLst/>
          </a:prstGeom>
        </p:spPr>
      </p:pic>
      <p:sp>
        <p:nvSpPr>
          <p:cNvPr id="7" name="正方形/長方形 6"/>
          <p:cNvSpPr/>
          <p:nvPr/>
        </p:nvSpPr>
        <p:spPr>
          <a:xfrm>
            <a:off x="8362832" y="450949"/>
            <a:ext cx="2262496" cy="646331"/>
          </a:xfrm>
          <a:prstGeom prst="rect">
            <a:avLst/>
          </a:prstGeom>
        </p:spPr>
        <p:txBody>
          <a:bodyPr wrap="square">
            <a:spAutoFit/>
          </a:bodyPr>
          <a:lstStyle/>
          <a:p>
            <a:r>
              <a:rPr lang="ja-JP" altLang="en-US" dirty="0" smtClean="0"/>
              <a:t>帰宅困難者対策訓練</a:t>
            </a:r>
            <a:r>
              <a:rPr lang="zh-TW" altLang="en-US" dirty="0" smtClean="0"/>
              <a:t>（</a:t>
            </a:r>
            <a:r>
              <a:rPr lang="en-US" altLang="zh-TW" dirty="0" smtClean="0"/>
              <a:t>2014</a:t>
            </a:r>
            <a:r>
              <a:rPr lang="en-US" altLang="ja-JP" dirty="0" smtClean="0"/>
              <a:t>.9</a:t>
            </a:r>
            <a:r>
              <a:rPr lang="zh-TW" altLang="en-US" dirty="0" smtClean="0"/>
              <a:t>日本橋</a:t>
            </a:r>
            <a:r>
              <a:rPr lang="ja-JP" altLang="en-US" dirty="0" smtClean="0"/>
              <a:t>室町</a:t>
            </a:r>
            <a:r>
              <a:rPr lang="zh-TW" altLang="en-US" dirty="0" smtClean="0"/>
              <a:t>）</a:t>
            </a:r>
            <a:endParaRPr lang="zh-TW" altLang="en-US" dirty="0"/>
          </a:p>
        </p:txBody>
      </p:sp>
      <p:sp>
        <p:nvSpPr>
          <p:cNvPr id="8" name="正方形/長方形 7"/>
          <p:cNvSpPr/>
          <p:nvPr/>
        </p:nvSpPr>
        <p:spPr>
          <a:xfrm>
            <a:off x="1673352" y="450949"/>
            <a:ext cx="4361688" cy="426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関東大震災当日上野公園に集まる被災者</a:t>
            </a:r>
            <a:endParaRPr kumimoji="1" lang="ja-JP" altLang="en-US" dirty="0">
              <a:solidFill>
                <a:schemeClr val="tx1"/>
              </a:solidFill>
            </a:endParaRPr>
          </a:p>
        </p:txBody>
      </p:sp>
    </p:spTree>
    <p:extLst>
      <p:ext uri="{BB962C8B-B14F-4D97-AF65-F5344CB8AC3E}">
        <p14:creationId xmlns:p14="http://schemas.microsoft.com/office/powerpoint/2010/main" val="1826315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22E0EC8F-5DCA-428C-976C-AE8CFE012ADC}"/>
              </a:ext>
            </a:extLst>
          </p:cNvPr>
          <p:cNvSpPr>
            <a:spLocks noGrp="1"/>
          </p:cNvSpPr>
          <p:nvPr>
            <p:ph type="title"/>
          </p:nvPr>
        </p:nvSpPr>
        <p:spPr/>
        <p:txBody>
          <a:bodyPr/>
          <a:lstStyle/>
          <a:p>
            <a:r>
              <a:rPr kumimoji="1" lang="ja-JP" altLang="en-US" b="1" dirty="0">
                <a:latin typeface="HGS創英角ﾎﾟｯﾌﾟ体" panose="040B0A00000000000000" pitchFamily="50" charset="-128"/>
                <a:ea typeface="HGS創英角ﾎﾟｯﾌﾟ体" panose="040B0A00000000000000" pitchFamily="50" charset="-128"/>
              </a:rPr>
              <a:t>ＦＭだけでは対応しきれない？</a:t>
            </a:r>
          </a:p>
        </p:txBody>
      </p:sp>
      <p:sp>
        <p:nvSpPr>
          <p:cNvPr id="3" name="コンテンツ プレースホルダー 2">
            <a:extLst>
              <a:ext uri="{FF2B5EF4-FFF2-40B4-BE49-F238E27FC236}">
                <a16:creationId xmlns="" xmlns:a16="http://schemas.microsoft.com/office/drawing/2014/main" id="{896D7438-E4D8-4DB5-9840-C068BD778022}"/>
              </a:ext>
            </a:extLst>
          </p:cNvPr>
          <p:cNvSpPr>
            <a:spLocks noGrp="1"/>
          </p:cNvSpPr>
          <p:nvPr>
            <p:ph idx="1"/>
          </p:nvPr>
        </p:nvSpPr>
        <p:spPr>
          <a:xfrm>
            <a:off x="838199" y="1825625"/>
            <a:ext cx="9810751" cy="4351338"/>
          </a:xfrm>
        </p:spPr>
        <p:txBody>
          <a:bodyPr/>
          <a:lstStyle/>
          <a:p>
            <a:r>
              <a:rPr kumimoji="1" lang="ja-JP" altLang="en-US" b="1" dirty="0"/>
              <a:t>当然です！</a:t>
            </a:r>
            <a:endParaRPr kumimoji="1" lang="en-US" altLang="ja-JP" b="1" dirty="0"/>
          </a:p>
          <a:p>
            <a:r>
              <a:rPr lang="ja-JP" altLang="en-US" dirty="0"/>
              <a:t>国を挙げて対策を進めています</a:t>
            </a:r>
            <a:endParaRPr lang="en-US" altLang="ja-JP" dirty="0"/>
          </a:p>
          <a:p>
            <a:r>
              <a:rPr kumimoji="1" lang="ja-JP" altLang="en-US" dirty="0"/>
              <a:t>企業も組織を挙げて対応しなければなりません</a:t>
            </a:r>
            <a:endParaRPr kumimoji="1" lang="en-US" altLang="ja-JP" dirty="0"/>
          </a:p>
          <a:p>
            <a:r>
              <a:rPr lang="ja-JP" altLang="en-US" dirty="0"/>
              <a:t>トップが先頭に立つことが重要です</a:t>
            </a:r>
            <a:endParaRPr lang="en-US" altLang="ja-JP" dirty="0"/>
          </a:p>
          <a:p>
            <a:r>
              <a:rPr lang="ja-JP" altLang="en-US" dirty="0"/>
              <a:t>満点はありません</a:t>
            </a:r>
            <a:endParaRPr lang="en-US" altLang="ja-JP" dirty="0"/>
          </a:p>
          <a:p>
            <a:r>
              <a:rPr kumimoji="1" lang="ja-JP" altLang="en-US" dirty="0"/>
              <a:t>ＦＭも声を上げ、共に学び、できることから始めましょう</a:t>
            </a:r>
          </a:p>
        </p:txBody>
      </p:sp>
      <p:sp>
        <p:nvSpPr>
          <p:cNvPr id="4" name="日付プレースホルダー 3">
            <a:extLst>
              <a:ext uri="{FF2B5EF4-FFF2-40B4-BE49-F238E27FC236}">
                <a16:creationId xmlns="" xmlns:a16="http://schemas.microsoft.com/office/drawing/2014/main" id="{4AE76A4E-FD1B-4A5A-8C49-4DBA9B3205F0}"/>
              </a:ext>
            </a:extLst>
          </p:cNvPr>
          <p:cNvSpPr>
            <a:spLocks noGrp="1"/>
          </p:cNvSpPr>
          <p:nvPr>
            <p:ph type="dt" sz="half" idx="10"/>
          </p:nvPr>
        </p:nvSpPr>
        <p:spPr/>
        <p:txBody>
          <a:bodyPr/>
          <a:lstStyle/>
          <a:p>
            <a:r>
              <a:rPr kumimoji="1" lang="en-US" altLang="ja-JP"/>
              <a:t>20200220</a:t>
            </a:r>
            <a:endParaRPr kumimoji="1" lang="ja-JP" altLang="en-US" dirty="0"/>
          </a:p>
        </p:txBody>
      </p:sp>
      <p:sp>
        <p:nvSpPr>
          <p:cNvPr id="5" name="フッター プレースホルダー 4">
            <a:extLst>
              <a:ext uri="{FF2B5EF4-FFF2-40B4-BE49-F238E27FC236}">
                <a16:creationId xmlns="" xmlns:a16="http://schemas.microsoft.com/office/drawing/2014/main" id="{B459D9DB-B6BB-4FE9-9EEF-3577C9F8DC11}"/>
              </a:ext>
            </a:extLst>
          </p:cNvPr>
          <p:cNvSpPr>
            <a:spLocks noGrp="1"/>
          </p:cNvSpPr>
          <p:nvPr>
            <p:ph type="ftr" sz="quarter" idx="11"/>
          </p:nvPr>
        </p:nvSpPr>
        <p:spPr/>
        <p:txBody>
          <a:bodyPr/>
          <a:lstStyle/>
          <a:p>
            <a:r>
              <a:rPr kumimoji="1" lang="ja-JP" altLang="en-US"/>
              <a:t>Ⓒ一般社団法人ビル減災研究所</a:t>
            </a:r>
          </a:p>
        </p:txBody>
      </p:sp>
      <p:sp>
        <p:nvSpPr>
          <p:cNvPr id="6" name="スライド番号プレースホルダー 5">
            <a:extLst>
              <a:ext uri="{FF2B5EF4-FFF2-40B4-BE49-F238E27FC236}">
                <a16:creationId xmlns="" xmlns:a16="http://schemas.microsoft.com/office/drawing/2014/main" id="{0F3180B1-18E1-4A88-935B-A0C74E82B96A}"/>
              </a:ext>
            </a:extLst>
          </p:cNvPr>
          <p:cNvSpPr>
            <a:spLocks noGrp="1"/>
          </p:cNvSpPr>
          <p:nvPr>
            <p:ph type="sldNum" sz="quarter" idx="12"/>
          </p:nvPr>
        </p:nvSpPr>
        <p:spPr/>
        <p:txBody>
          <a:bodyPr/>
          <a:lstStyle/>
          <a:p>
            <a:fld id="{E229C951-5A6C-4DA2-BF66-3CF5D0F6F84A}" type="slidenum">
              <a:rPr kumimoji="1" lang="ja-JP" altLang="en-US" smtClean="0"/>
              <a:t>18</a:t>
            </a:fld>
            <a:endParaRPr kumimoji="1" lang="ja-JP" altLang="en-US"/>
          </a:p>
        </p:txBody>
      </p:sp>
    </p:spTree>
    <p:extLst>
      <p:ext uri="{BB962C8B-B14F-4D97-AF65-F5344CB8AC3E}">
        <p14:creationId xmlns:p14="http://schemas.microsoft.com/office/powerpoint/2010/main" val="1085453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 xmlns:a16="http://schemas.microsoft.com/office/drawing/2014/main" id="{FEBDAED2-90B6-4F57-BFE5-B25493A2D50A}"/>
              </a:ext>
            </a:extLst>
          </p:cNvPr>
          <p:cNvSpPr>
            <a:spLocks noGrp="1"/>
          </p:cNvSpPr>
          <p:nvPr>
            <p:ph type="dt" sz="half" idx="10"/>
          </p:nvPr>
        </p:nvSpPr>
        <p:spPr/>
        <p:txBody>
          <a:bodyPr/>
          <a:lstStyle/>
          <a:p>
            <a:r>
              <a:rPr kumimoji="1" lang="en-US" altLang="ja-JP"/>
              <a:t>20200220</a:t>
            </a:r>
            <a:endParaRPr kumimoji="1" lang="ja-JP" altLang="en-US"/>
          </a:p>
        </p:txBody>
      </p:sp>
      <p:sp>
        <p:nvSpPr>
          <p:cNvPr id="3" name="フッター プレースホルダー 2">
            <a:extLst>
              <a:ext uri="{FF2B5EF4-FFF2-40B4-BE49-F238E27FC236}">
                <a16:creationId xmlns="" xmlns:a16="http://schemas.microsoft.com/office/drawing/2014/main" id="{D6CE4E2D-5B72-4505-A244-0A5C0B6CF857}"/>
              </a:ext>
            </a:extLst>
          </p:cNvPr>
          <p:cNvSpPr>
            <a:spLocks noGrp="1"/>
          </p:cNvSpPr>
          <p:nvPr>
            <p:ph type="ftr" sz="quarter" idx="11"/>
          </p:nvPr>
        </p:nvSpPr>
        <p:spPr/>
        <p:txBody>
          <a:bodyPr/>
          <a:lstStyle/>
          <a:p>
            <a:r>
              <a:rPr kumimoji="1" lang="ja-JP" altLang="en-US"/>
              <a:t>Ⓒ一般社団法人ビル減災研究所</a:t>
            </a:r>
          </a:p>
        </p:txBody>
      </p:sp>
      <p:sp>
        <p:nvSpPr>
          <p:cNvPr id="4" name="スライド番号プレースホルダー 3">
            <a:extLst>
              <a:ext uri="{FF2B5EF4-FFF2-40B4-BE49-F238E27FC236}">
                <a16:creationId xmlns="" xmlns:a16="http://schemas.microsoft.com/office/drawing/2014/main" id="{9B7F154E-86E8-4BE5-933E-DDA1E206842C}"/>
              </a:ext>
            </a:extLst>
          </p:cNvPr>
          <p:cNvSpPr>
            <a:spLocks noGrp="1"/>
          </p:cNvSpPr>
          <p:nvPr>
            <p:ph type="sldNum" sz="quarter" idx="12"/>
          </p:nvPr>
        </p:nvSpPr>
        <p:spPr/>
        <p:txBody>
          <a:bodyPr/>
          <a:lstStyle/>
          <a:p>
            <a:fld id="{E229C951-5A6C-4DA2-BF66-3CF5D0F6F84A}" type="slidenum">
              <a:rPr kumimoji="1" lang="ja-JP" altLang="en-US" smtClean="0"/>
              <a:t>19</a:t>
            </a:fld>
            <a:endParaRPr kumimoji="1" lang="ja-JP" altLang="en-US"/>
          </a:p>
        </p:txBody>
      </p:sp>
      <p:pic>
        <p:nvPicPr>
          <p:cNvPr id="5" name="図 4">
            <a:extLst>
              <a:ext uri="{FF2B5EF4-FFF2-40B4-BE49-F238E27FC236}">
                <a16:creationId xmlns="" xmlns:a16="http://schemas.microsoft.com/office/drawing/2014/main" id="{8B1802E0-15AA-48D4-9F07-58589AA29733}"/>
              </a:ext>
            </a:extLst>
          </p:cNvPr>
          <p:cNvPicPr>
            <a:picLocks noChangeAspect="1"/>
          </p:cNvPicPr>
          <p:nvPr/>
        </p:nvPicPr>
        <p:blipFill>
          <a:blip r:embed="rId2"/>
          <a:stretch>
            <a:fillRect/>
          </a:stretch>
        </p:blipFill>
        <p:spPr>
          <a:xfrm>
            <a:off x="386601" y="499618"/>
            <a:ext cx="11418798" cy="5858764"/>
          </a:xfrm>
          <a:prstGeom prst="rect">
            <a:avLst/>
          </a:prstGeom>
        </p:spPr>
      </p:pic>
    </p:spTree>
    <p:extLst>
      <p:ext uri="{BB962C8B-B14F-4D97-AF65-F5344CB8AC3E}">
        <p14:creationId xmlns:p14="http://schemas.microsoft.com/office/powerpoint/2010/main" val="2208212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545779B3-8854-4C65-9E18-69AAF41BCF65}"/>
              </a:ext>
            </a:extLst>
          </p:cNvPr>
          <p:cNvSpPr>
            <a:spLocks noGrp="1"/>
          </p:cNvSpPr>
          <p:nvPr>
            <p:ph type="title"/>
          </p:nvPr>
        </p:nvSpPr>
        <p:spPr/>
        <p:txBody>
          <a:bodyPr/>
          <a:lstStyle/>
          <a:p>
            <a:r>
              <a:rPr lang="en-US" altLang="ja-JP" b="1" dirty="0"/>
              <a:t>1.</a:t>
            </a:r>
            <a:r>
              <a:rPr kumimoji="1" lang="ja-JP" altLang="en-US" b="1" dirty="0"/>
              <a:t>どのような地震と被害を想定するか</a:t>
            </a:r>
          </a:p>
        </p:txBody>
      </p:sp>
      <p:sp>
        <p:nvSpPr>
          <p:cNvPr id="3" name="コンテンツ プレースホルダー 2">
            <a:extLst>
              <a:ext uri="{FF2B5EF4-FFF2-40B4-BE49-F238E27FC236}">
                <a16:creationId xmlns="" xmlns:a16="http://schemas.microsoft.com/office/drawing/2014/main" id="{6B823FED-270E-43BF-AD4A-51ED07DD9D27}"/>
              </a:ext>
            </a:extLst>
          </p:cNvPr>
          <p:cNvSpPr>
            <a:spLocks noGrp="1"/>
          </p:cNvSpPr>
          <p:nvPr>
            <p:ph idx="1"/>
          </p:nvPr>
        </p:nvSpPr>
        <p:spPr>
          <a:xfrm>
            <a:off x="838199" y="1825625"/>
            <a:ext cx="11153775" cy="4351338"/>
          </a:xfrm>
        </p:spPr>
        <p:txBody>
          <a:bodyPr>
            <a:normAutofit fontScale="85000" lnSpcReduction="10000"/>
          </a:bodyPr>
          <a:lstStyle/>
          <a:p>
            <a:r>
              <a:rPr lang="ja-JP" altLang="en-US" dirty="0"/>
              <a:t>首都直下地震（震源など設定は多数、被害想定も多数、恣意的組合せもあり）</a:t>
            </a:r>
            <a:endParaRPr lang="en-US" altLang="ja-JP" dirty="0"/>
          </a:p>
          <a:p>
            <a:pPr marL="0" indent="0">
              <a:buNone/>
            </a:pPr>
            <a:r>
              <a:rPr lang="ja-JP" altLang="en-US" dirty="0"/>
              <a:t>   東京湾北部、Ｍ７．３、最大震度７、区部７割で震度６強　　</a:t>
            </a:r>
            <a:endParaRPr lang="en-US" altLang="ja-JP" dirty="0"/>
          </a:p>
          <a:p>
            <a:pPr marL="0" indent="0">
              <a:buNone/>
            </a:pPr>
            <a:r>
              <a:rPr lang="ja-JP" altLang="en-US" dirty="0"/>
              <a:t>   </a:t>
            </a:r>
            <a:r>
              <a:rPr lang="zh-TW" altLang="en-US" dirty="0"/>
              <a:t>冬</a:t>
            </a:r>
            <a:r>
              <a:rPr lang="ja-JP" altLang="en-US" dirty="0"/>
              <a:t>１８</a:t>
            </a:r>
            <a:r>
              <a:rPr lang="zh-TW" altLang="en-US" dirty="0"/>
              <a:t>時</a:t>
            </a:r>
            <a:r>
              <a:rPr lang="ja-JP" altLang="en-US" dirty="0"/>
              <a:t>、風速８</a:t>
            </a:r>
            <a:r>
              <a:rPr lang="zh-TW" altLang="en-US" dirty="0"/>
              <a:t>ｍ／秒</a:t>
            </a:r>
            <a:r>
              <a:rPr lang="ja-JP" altLang="en-US" dirty="0"/>
              <a:t>、天気？</a:t>
            </a:r>
          </a:p>
          <a:p>
            <a:r>
              <a:rPr lang="ja-JP" altLang="en-US" dirty="0"/>
              <a:t>内閣府被害想定（１都４県）</a:t>
            </a:r>
            <a:endParaRPr lang="en-US" altLang="ja-JP" dirty="0"/>
          </a:p>
          <a:p>
            <a:r>
              <a:rPr lang="ja-JP" altLang="en-US" dirty="0"/>
              <a:t>全壊＋焼失　</a:t>
            </a:r>
            <a:r>
              <a:rPr lang="en-US" altLang="ja-JP" dirty="0"/>
              <a:t>61</a:t>
            </a:r>
            <a:r>
              <a:rPr lang="ja-JP" altLang="en-US" dirty="0"/>
              <a:t>万棟</a:t>
            </a:r>
          </a:p>
          <a:p>
            <a:r>
              <a:rPr lang="ja-JP" altLang="en-US" dirty="0"/>
              <a:t>死亡　２３</a:t>
            </a:r>
            <a:r>
              <a:rPr lang="en-US" altLang="ja-JP" dirty="0"/>
              <a:t>,</a:t>
            </a:r>
            <a:r>
              <a:rPr lang="ja-JP" altLang="en-US" dirty="0"/>
              <a:t>０００人、負傷　１２３</a:t>
            </a:r>
            <a:r>
              <a:rPr lang="en-US" altLang="ja-JP" dirty="0"/>
              <a:t>,</a:t>
            </a:r>
            <a:r>
              <a:rPr lang="ja-JP" altLang="en-US" dirty="0"/>
              <a:t>０００人</a:t>
            </a:r>
          </a:p>
          <a:p>
            <a:r>
              <a:rPr lang="ja-JP" altLang="en-US" dirty="0"/>
              <a:t>停電　１</a:t>
            </a:r>
            <a:r>
              <a:rPr lang="en-US" altLang="ja-JP" dirty="0"/>
              <a:t>,</a:t>
            </a:r>
            <a:r>
              <a:rPr lang="ja-JP" altLang="en-US" dirty="0"/>
              <a:t>２２０万軒（＝５０％）、固定電話　４７０万回線（＝５０％）</a:t>
            </a:r>
          </a:p>
          <a:p>
            <a:r>
              <a:rPr lang="ja-JP" altLang="en-US" dirty="0"/>
              <a:t>帰宅困難者　８００万人（うち東京都４９０万人）（都の想定＝５１７万人）</a:t>
            </a:r>
          </a:p>
          <a:p>
            <a:r>
              <a:rPr lang="ja-JP" altLang="en-US" dirty="0"/>
              <a:t>ＥＬＶ　閉じ込め可能性ＥＬＶ　事務所４</a:t>
            </a:r>
            <a:r>
              <a:rPr lang="en-US" altLang="ja-JP" dirty="0"/>
              <a:t>,</a:t>
            </a:r>
            <a:r>
              <a:rPr lang="ja-JP" altLang="en-US" dirty="0"/>
              <a:t>９００棟１８</a:t>
            </a:r>
            <a:r>
              <a:rPr lang="en-US" altLang="ja-JP" dirty="0"/>
              <a:t>,</a:t>
            </a:r>
            <a:r>
              <a:rPr lang="ja-JP" altLang="en-US" dirty="0"/>
              <a:t>４００台、</a:t>
            </a:r>
            <a:endParaRPr lang="en-US" altLang="ja-JP" dirty="0"/>
          </a:p>
          <a:p>
            <a:pPr marL="0" indent="0">
              <a:buNone/>
            </a:pPr>
            <a:r>
              <a:rPr lang="ja-JP" altLang="en-US" dirty="0"/>
              <a:t>　　　　   閉じ込め　事務所９</a:t>
            </a:r>
            <a:r>
              <a:rPr lang="en-US" altLang="ja-JP" dirty="0"/>
              <a:t>,</a:t>
            </a:r>
            <a:r>
              <a:rPr lang="ja-JP" altLang="en-US" dirty="0"/>
              <a:t>７００人</a:t>
            </a:r>
          </a:p>
          <a:p>
            <a:endParaRPr lang="ja-JP" altLang="en-US" dirty="0"/>
          </a:p>
          <a:p>
            <a:endParaRPr kumimoji="1" lang="ja-JP" altLang="en-US" dirty="0"/>
          </a:p>
        </p:txBody>
      </p:sp>
      <p:sp>
        <p:nvSpPr>
          <p:cNvPr id="4" name="日付プレースホルダー 3"/>
          <p:cNvSpPr>
            <a:spLocks noGrp="1"/>
          </p:cNvSpPr>
          <p:nvPr>
            <p:ph type="dt" sz="half" idx="10"/>
          </p:nvPr>
        </p:nvSpPr>
        <p:spPr/>
        <p:txBody>
          <a:bodyPr/>
          <a:lstStyle/>
          <a:p>
            <a:r>
              <a:rPr kumimoji="1" lang="en-US" altLang="ja-JP"/>
              <a:t>20200220</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a:t>Ⓒ一般社団法人ビル減災研究所</a:t>
            </a:r>
          </a:p>
        </p:txBody>
      </p:sp>
      <p:sp>
        <p:nvSpPr>
          <p:cNvPr id="6" name="スライド番号プレースホルダー 5"/>
          <p:cNvSpPr>
            <a:spLocks noGrp="1"/>
          </p:cNvSpPr>
          <p:nvPr>
            <p:ph type="sldNum" sz="quarter" idx="12"/>
          </p:nvPr>
        </p:nvSpPr>
        <p:spPr/>
        <p:txBody>
          <a:bodyPr/>
          <a:lstStyle/>
          <a:p>
            <a:fld id="{E229C951-5A6C-4DA2-BF66-3CF5D0F6F84A}" type="slidenum">
              <a:rPr kumimoji="1" lang="ja-JP" altLang="en-US" smtClean="0"/>
              <a:t>2</a:t>
            </a:fld>
            <a:endParaRPr kumimoji="1" lang="ja-JP" altLang="en-US"/>
          </a:p>
        </p:txBody>
      </p:sp>
    </p:spTree>
    <p:extLst>
      <p:ext uri="{BB962C8B-B14F-4D97-AF65-F5344CB8AC3E}">
        <p14:creationId xmlns:p14="http://schemas.microsoft.com/office/powerpoint/2010/main" val="4183347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C39B7646-E9AF-4A17-93F0-53A7F9F4D591}"/>
              </a:ext>
            </a:extLst>
          </p:cNvPr>
          <p:cNvPicPr>
            <a:picLocks noChangeAspect="1"/>
          </p:cNvPicPr>
          <p:nvPr/>
        </p:nvPicPr>
        <p:blipFill>
          <a:blip r:embed="rId2"/>
          <a:stretch>
            <a:fillRect/>
          </a:stretch>
        </p:blipFill>
        <p:spPr>
          <a:xfrm>
            <a:off x="532918" y="374632"/>
            <a:ext cx="11126164" cy="6261135"/>
          </a:xfrm>
          <a:prstGeom prst="rect">
            <a:avLst/>
          </a:prstGeom>
        </p:spPr>
      </p:pic>
      <p:sp>
        <p:nvSpPr>
          <p:cNvPr id="3" name="日付プレースホルダー 2"/>
          <p:cNvSpPr>
            <a:spLocks noGrp="1"/>
          </p:cNvSpPr>
          <p:nvPr>
            <p:ph type="dt" sz="half" idx="10"/>
          </p:nvPr>
        </p:nvSpPr>
        <p:spPr/>
        <p:txBody>
          <a:bodyPr/>
          <a:lstStyle/>
          <a:p>
            <a:r>
              <a:rPr kumimoji="1" lang="en-US" altLang="ja-JP"/>
              <a:t>20200220</a:t>
            </a:r>
            <a:endParaRPr kumimoji="1" lang="ja-JP" altLang="en-US"/>
          </a:p>
        </p:txBody>
      </p:sp>
      <p:sp>
        <p:nvSpPr>
          <p:cNvPr id="4" name="フッター プレースホルダー 3"/>
          <p:cNvSpPr>
            <a:spLocks noGrp="1"/>
          </p:cNvSpPr>
          <p:nvPr>
            <p:ph type="ftr" sz="quarter" idx="11"/>
          </p:nvPr>
        </p:nvSpPr>
        <p:spPr/>
        <p:txBody>
          <a:bodyPr/>
          <a:lstStyle/>
          <a:p>
            <a:r>
              <a:rPr kumimoji="1" lang="ja-JP" altLang="en-US"/>
              <a:t>Ⓒ一般社団法人ビル減災研究所</a:t>
            </a:r>
          </a:p>
        </p:txBody>
      </p:sp>
      <p:sp>
        <p:nvSpPr>
          <p:cNvPr id="5" name="スライド番号プレースホルダー 4"/>
          <p:cNvSpPr>
            <a:spLocks noGrp="1"/>
          </p:cNvSpPr>
          <p:nvPr>
            <p:ph type="sldNum" sz="quarter" idx="12"/>
          </p:nvPr>
        </p:nvSpPr>
        <p:spPr/>
        <p:txBody>
          <a:bodyPr/>
          <a:lstStyle/>
          <a:p>
            <a:fld id="{E229C951-5A6C-4DA2-BF66-3CF5D0F6F84A}" type="slidenum">
              <a:rPr kumimoji="1" lang="ja-JP" altLang="en-US" smtClean="0"/>
              <a:t>3</a:t>
            </a:fld>
            <a:endParaRPr kumimoji="1" lang="ja-JP" altLang="en-US"/>
          </a:p>
        </p:txBody>
      </p:sp>
    </p:spTree>
    <p:extLst>
      <p:ext uri="{BB962C8B-B14F-4D97-AF65-F5344CB8AC3E}">
        <p14:creationId xmlns:p14="http://schemas.microsoft.com/office/powerpoint/2010/main" val="1614680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b="1" dirty="0"/>
              <a:t>2.</a:t>
            </a:r>
            <a:r>
              <a:rPr kumimoji="1" lang="ja-JP" altLang="en-US" b="1" dirty="0"/>
              <a:t>帰宅困難者の何が問題なのか</a:t>
            </a:r>
          </a:p>
        </p:txBody>
      </p:sp>
      <p:sp>
        <p:nvSpPr>
          <p:cNvPr id="3" name="コンテンツ プレースホルダー 2"/>
          <p:cNvSpPr>
            <a:spLocks noGrp="1"/>
          </p:cNvSpPr>
          <p:nvPr>
            <p:ph idx="1"/>
          </p:nvPr>
        </p:nvSpPr>
        <p:spPr>
          <a:xfrm>
            <a:off x="838200" y="1825625"/>
            <a:ext cx="10858500" cy="4351338"/>
          </a:xfrm>
        </p:spPr>
        <p:txBody>
          <a:bodyPr>
            <a:normAutofit fontScale="85000" lnSpcReduction="20000"/>
          </a:bodyPr>
          <a:lstStyle/>
          <a:p>
            <a:r>
              <a:rPr lang="ja-JP" altLang="en-US" dirty="0"/>
              <a:t>どういう状況の人か？帰宅困難と行き場のない人</a:t>
            </a:r>
            <a:endParaRPr lang="en-US" altLang="ja-JP" dirty="0"/>
          </a:p>
          <a:p>
            <a:r>
              <a:rPr lang="ja-JP" altLang="en-US" dirty="0"/>
              <a:t>自宅が遠隔（１０ｋｍ～）で交通機関の支障によって歩いて帰宅できなくなる人（定義いろいろ）</a:t>
            </a:r>
          </a:p>
          <a:p>
            <a:r>
              <a:rPr lang="ja-JP" altLang="en-US" dirty="0"/>
              <a:t>帰宅できないが勤務先、店舗、駅など居場所がある人</a:t>
            </a:r>
          </a:p>
          <a:p>
            <a:pPr marL="0" indent="0">
              <a:buNone/>
            </a:pPr>
            <a:r>
              <a:rPr lang="ja-JP" altLang="en-US" dirty="0"/>
              <a:t>　　　      →　そこに留まってもらう</a:t>
            </a:r>
          </a:p>
          <a:p>
            <a:r>
              <a:rPr lang="ja-JP" altLang="en-US" dirty="0"/>
              <a:t>居場所がなく行き場もない人・・・帰宅難民</a:t>
            </a:r>
          </a:p>
          <a:p>
            <a:pPr marL="0" indent="0">
              <a:buNone/>
            </a:pPr>
            <a:r>
              <a:rPr lang="ja-JP" altLang="en-US" dirty="0"/>
              <a:t>　　　　   →　この集団がどうなるか？東京都の想定９１万人</a:t>
            </a:r>
          </a:p>
          <a:p>
            <a:pPr marL="0" indent="0">
              <a:buNone/>
            </a:pPr>
            <a:r>
              <a:rPr lang="ja-JP" altLang="en-US" dirty="0"/>
              <a:t>       　　　→　受ける被害と起こす問題</a:t>
            </a:r>
          </a:p>
          <a:p>
            <a:r>
              <a:rPr lang="ja-JP" altLang="en-US" b="1" dirty="0">
                <a:solidFill>
                  <a:srgbClr val="FF0000"/>
                </a:solidFill>
              </a:rPr>
              <a:t>忘れよう</a:t>
            </a:r>
            <a:r>
              <a:rPr lang="en-US" altLang="ja-JP" b="1" dirty="0">
                <a:solidFill>
                  <a:srgbClr val="FF0000"/>
                </a:solidFill>
              </a:rPr>
              <a:t>3.11</a:t>
            </a:r>
            <a:r>
              <a:rPr lang="ja-JP" altLang="en-US" b="1" dirty="0">
                <a:solidFill>
                  <a:srgbClr val="FF0000"/>
                </a:solidFill>
              </a:rPr>
              <a:t>東京の帰宅困難記憶！！</a:t>
            </a:r>
            <a:r>
              <a:rPr lang="ja-JP" altLang="en-US" b="1" dirty="0" smtClean="0">
                <a:solidFill>
                  <a:srgbClr val="FF0000"/>
                </a:solidFill>
              </a:rPr>
              <a:t>！</a:t>
            </a:r>
            <a:r>
              <a:rPr lang="ja-JP" altLang="en-US" b="1" dirty="0" smtClean="0">
                <a:solidFill>
                  <a:srgbClr val="00B050"/>
                </a:solidFill>
              </a:rPr>
              <a:t>（地震の直接的被害が小さかった</a:t>
            </a:r>
            <a:endParaRPr lang="en-US" altLang="ja-JP" b="1" dirty="0" smtClean="0">
              <a:solidFill>
                <a:srgbClr val="00B050"/>
              </a:solidFill>
            </a:endParaRPr>
          </a:p>
          <a:p>
            <a:pPr marL="0" indent="0">
              <a:buNone/>
            </a:pPr>
            <a:r>
              <a:rPr lang="ja-JP" altLang="en-US" b="1" dirty="0">
                <a:solidFill>
                  <a:srgbClr val="00B050"/>
                </a:solidFill>
              </a:rPr>
              <a:t>　</a:t>
            </a:r>
            <a:r>
              <a:rPr lang="ja-JP" altLang="en-US" b="1" dirty="0" smtClean="0">
                <a:solidFill>
                  <a:srgbClr val="00B050"/>
                </a:solidFill>
              </a:rPr>
              <a:t>中での帰宅は難渋したが何とか帰れたという不適切な記憶となっている）</a:t>
            </a:r>
            <a:endParaRPr lang="en-US" altLang="ja-JP" b="1" dirty="0">
              <a:solidFill>
                <a:srgbClr val="FF0000"/>
              </a:solidFill>
            </a:endParaRPr>
          </a:p>
          <a:p>
            <a:pPr marL="0" indent="0">
              <a:buNone/>
            </a:pPr>
            <a:r>
              <a:rPr lang="ja-JP" altLang="en-US" dirty="0"/>
              <a:t>  　</a:t>
            </a:r>
            <a:endParaRPr lang="en-US" altLang="ja-JP" dirty="0"/>
          </a:p>
        </p:txBody>
      </p:sp>
      <p:sp>
        <p:nvSpPr>
          <p:cNvPr id="4" name="日付プレースホルダー 3"/>
          <p:cNvSpPr>
            <a:spLocks noGrp="1"/>
          </p:cNvSpPr>
          <p:nvPr>
            <p:ph type="dt" sz="half" idx="10"/>
          </p:nvPr>
        </p:nvSpPr>
        <p:spPr/>
        <p:txBody>
          <a:bodyPr/>
          <a:lstStyle/>
          <a:p>
            <a:r>
              <a:rPr kumimoji="1" lang="en-US" altLang="ja-JP" dirty="0"/>
              <a:t>20200220</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a:t>Ⓒ一般社団法人ビル減災研究所</a:t>
            </a:r>
          </a:p>
        </p:txBody>
      </p:sp>
      <p:sp>
        <p:nvSpPr>
          <p:cNvPr id="6" name="スライド番号プレースホルダー 5"/>
          <p:cNvSpPr>
            <a:spLocks noGrp="1"/>
          </p:cNvSpPr>
          <p:nvPr>
            <p:ph type="sldNum" sz="quarter" idx="12"/>
          </p:nvPr>
        </p:nvSpPr>
        <p:spPr/>
        <p:txBody>
          <a:bodyPr/>
          <a:lstStyle/>
          <a:p>
            <a:fld id="{E229C951-5A6C-4DA2-BF66-3CF5D0F6F84A}" type="slidenum">
              <a:rPr kumimoji="1" lang="ja-JP" altLang="en-US" smtClean="0"/>
              <a:t>4</a:t>
            </a:fld>
            <a:endParaRPr kumimoji="1" lang="ja-JP" altLang="en-US"/>
          </a:p>
        </p:txBody>
      </p:sp>
    </p:spTree>
    <p:extLst>
      <p:ext uri="{BB962C8B-B14F-4D97-AF65-F5344CB8AC3E}">
        <p14:creationId xmlns:p14="http://schemas.microsoft.com/office/powerpoint/2010/main" val="3691869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 xmlns:a16="http://schemas.microsoft.com/office/drawing/2014/main" id="{304C467C-F113-48D3-BBDF-855763479426}"/>
              </a:ext>
            </a:extLst>
          </p:cNvPr>
          <p:cNvSpPr>
            <a:spLocks noGrp="1"/>
          </p:cNvSpPr>
          <p:nvPr>
            <p:ph idx="1"/>
          </p:nvPr>
        </p:nvSpPr>
        <p:spPr>
          <a:xfrm>
            <a:off x="838200" y="576072"/>
            <a:ext cx="10847832" cy="5780278"/>
          </a:xfrm>
        </p:spPr>
        <p:txBody>
          <a:bodyPr>
            <a:normAutofit/>
          </a:bodyPr>
          <a:lstStyle/>
          <a:p>
            <a:r>
              <a:rPr lang="ja-JP" altLang="en-US" b="1" dirty="0"/>
              <a:t>帰宅困難者が受ける問題（被害）</a:t>
            </a:r>
            <a:endParaRPr lang="en-US" altLang="ja-JP" b="1" dirty="0"/>
          </a:p>
          <a:p>
            <a:pPr marL="0" indent="0">
              <a:buNone/>
            </a:pPr>
            <a:r>
              <a:rPr lang="ja-JP" altLang="en-US" dirty="0"/>
              <a:t>  　帰宅中の受傷、死亡（火災、群衆雪崩、犯罪被害）</a:t>
            </a:r>
            <a:endParaRPr lang="en-US" altLang="ja-JP" dirty="0"/>
          </a:p>
          <a:p>
            <a:pPr marL="0" indent="0">
              <a:buNone/>
            </a:pPr>
            <a:r>
              <a:rPr lang="ja-JP" altLang="en-US" dirty="0"/>
              <a:t>　　　　　　　  ・・・雇用主の安全配慮義務に繋がる</a:t>
            </a:r>
          </a:p>
          <a:p>
            <a:endParaRPr lang="en-US" altLang="ja-JP" dirty="0"/>
          </a:p>
          <a:p>
            <a:pPr marL="0" indent="0">
              <a:buNone/>
            </a:pPr>
            <a:r>
              <a:rPr lang="en-US" altLang="ja-JP" dirty="0"/>
              <a:t>   </a:t>
            </a:r>
            <a:endParaRPr lang="en-US" altLang="ja-JP" dirty="0" smtClean="0"/>
          </a:p>
          <a:p>
            <a:pPr marL="0" indent="0">
              <a:buNone/>
            </a:pPr>
            <a:endParaRPr lang="en-US" altLang="ja-JP" dirty="0"/>
          </a:p>
          <a:p>
            <a:pPr marL="0" indent="0">
              <a:buNone/>
            </a:pPr>
            <a:endParaRPr lang="en-US" altLang="ja-JP" dirty="0" smtClean="0"/>
          </a:p>
          <a:p>
            <a:pPr marL="0" indent="0">
              <a:buNone/>
            </a:pPr>
            <a:endParaRPr lang="en-US" altLang="ja-JP" dirty="0"/>
          </a:p>
          <a:p>
            <a:pPr marL="0" indent="0">
              <a:buNone/>
            </a:pPr>
            <a:endParaRPr lang="en-US" altLang="ja-JP" dirty="0" smtClean="0"/>
          </a:p>
          <a:p>
            <a:pPr marL="0" indent="0">
              <a:buNone/>
            </a:pPr>
            <a:endParaRPr lang="en-US" altLang="ja-JP" dirty="0"/>
          </a:p>
          <a:p>
            <a:pPr marL="0" indent="0">
              <a:buNone/>
            </a:pPr>
            <a:r>
              <a:rPr lang="ja-JP" altLang="en-US" sz="2000" dirty="0" smtClean="0"/>
              <a:t>　　</a:t>
            </a:r>
            <a:r>
              <a:rPr lang="ja-JP" altLang="en-US" sz="1600" dirty="0" smtClean="0"/>
              <a:t>（左・阪神淡路大地震）　　</a:t>
            </a:r>
            <a:r>
              <a:rPr lang="ja-JP" altLang="en-US" sz="2000" dirty="0" smtClean="0"/>
              <a:t>このような火焔の中を帰宅するのか？　</a:t>
            </a:r>
            <a:r>
              <a:rPr lang="ja-JP" altLang="en-US" sz="1600" dirty="0" smtClean="0"/>
              <a:t>（右・関東大地震・北千住）</a:t>
            </a:r>
            <a:r>
              <a:rPr lang="en-US" altLang="ja-JP" dirty="0" smtClean="0"/>
              <a:t>   </a:t>
            </a:r>
            <a:endParaRPr kumimoji="1" lang="ja-JP" altLang="en-US" dirty="0"/>
          </a:p>
        </p:txBody>
      </p:sp>
      <p:sp>
        <p:nvSpPr>
          <p:cNvPr id="4" name="日付プレースホルダー 3">
            <a:extLst>
              <a:ext uri="{FF2B5EF4-FFF2-40B4-BE49-F238E27FC236}">
                <a16:creationId xmlns="" xmlns:a16="http://schemas.microsoft.com/office/drawing/2014/main" id="{6AA34CDA-F481-43EA-B704-8C1CF7BF81FC}"/>
              </a:ext>
            </a:extLst>
          </p:cNvPr>
          <p:cNvSpPr>
            <a:spLocks noGrp="1"/>
          </p:cNvSpPr>
          <p:nvPr>
            <p:ph type="dt" sz="half" idx="10"/>
          </p:nvPr>
        </p:nvSpPr>
        <p:spPr/>
        <p:txBody>
          <a:bodyPr/>
          <a:lstStyle/>
          <a:p>
            <a:r>
              <a:rPr kumimoji="1" lang="en-US" altLang="ja-JP"/>
              <a:t>20200220</a:t>
            </a:r>
            <a:endParaRPr kumimoji="1" lang="ja-JP" altLang="en-US" dirty="0"/>
          </a:p>
        </p:txBody>
      </p:sp>
      <p:sp>
        <p:nvSpPr>
          <p:cNvPr id="5" name="フッター プレースホルダー 4">
            <a:extLst>
              <a:ext uri="{FF2B5EF4-FFF2-40B4-BE49-F238E27FC236}">
                <a16:creationId xmlns="" xmlns:a16="http://schemas.microsoft.com/office/drawing/2014/main" id="{817A0AD4-0180-414E-94AF-EB2D82B0A895}"/>
              </a:ext>
            </a:extLst>
          </p:cNvPr>
          <p:cNvSpPr>
            <a:spLocks noGrp="1"/>
          </p:cNvSpPr>
          <p:nvPr>
            <p:ph type="ftr" sz="quarter" idx="11"/>
          </p:nvPr>
        </p:nvSpPr>
        <p:spPr/>
        <p:txBody>
          <a:bodyPr/>
          <a:lstStyle/>
          <a:p>
            <a:r>
              <a:rPr kumimoji="1" lang="ja-JP" altLang="en-US"/>
              <a:t>Ⓒ一般社団法人ビル減災研究所</a:t>
            </a:r>
          </a:p>
        </p:txBody>
      </p:sp>
      <p:sp>
        <p:nvSpPr>
          <p:cNvPr id="6" name="スライド番号プレースホルダー 5">
            <a:extLst>
              <a:ext uri="{FF2B5EF4-FFF2-40B4-BE49-F238E27FC236}">
                <a16:creationId xmlns="" xmlns:a16="http://schemas.microsoft.com/office/drawing/2014/main" id="{2F1C05A8-6B1C-4448-8EAB-8E03A808867B}"/>
              </a:ext>
            </a:extLst>
          </p:cNvPr>
          <p:cNvSpPr>
            <a:spLocks noGrp="1"/>
          </p:cNvSpPr>
          <p:nvPr>
            <p:ph type="sldNum" sz="quarter" idx="12"/>
          </p:nvPr>
        </p:nvSpPr>
        <p:spPr/>
        <p:txBody>
          <a:bodyPr/>
          <a:lstStyle/>
          <a:p>
            <a:fld id="{E229C951-5A6C-4DA2-BF66-3CF5D0F6F84A}" type="slidenum">
              <a:rPr kumimoji="1" lang="ja-JP" altLang="en-US" smtClean="0"/>
              <a:t>5</a:t>
            </a:fld>
            <a:endParaRPr kumimoji="1" lang="ja-JP" altLang="en-US"/>
          </a:p>
        </p:txBody>
      </p:sp>
      <p:pic>
        <p:nvPicPr>
          <p:cNvPr id="7" name="図 6"/>
          <p:cNvPicPr>
            <a:picLocks noChangeAspect="1"/>
          </p:cNvPicPr>
          <p:nvPr/>
        </p:nvPicPr>
        <p:blipFill>
          <a:blip r:embed="rId2"/>
          <a:stretch>
            <a:fillRect/>
          </a:stretch>
        </p:blipFill>
        <p:spPr>
          <a:xfrm>
            <a:off x="1904590" y="2113136"/>
            <a:ext cx="5191154" cy="3478609"/>
          </a:xfrm>
          <a:prstGeom prst="rect">
            <a:avLst/>
          </a:prstGeom>
        </p:spPr>
      </p:pic>
      <p:pic>
        <p:nvPicPr>
          <p:cNvPr id="8" name="図 7"/>
          <p:cNvPicPr>
            <a:picLocks noChangeAspect="1"/>
          </p:cNvPicPr>
          <p:nvPr/>
        </p:nvPicPr>
        <p:blipFill>
          <a:blip r:embed="rId3"/>
          <a:stretch>
            <a:fillRect/>
          </a:stretch>
        </p:blipFill>
        <p:spPr>
          <a:xfrm>
            <a:off x="8664161" y="2025657"/>
            <a:ext cx="2636077" cy="3653569"/>
          </a:xfrm>
          <a:prstGeom prst="rect">
            <a:avLst/>
          </a:prstGeom>
        </p:spPr>
      </p:pic>
    </p:spTree>
    <p:extLst>
      <p:ext uri="{BB962C8B-B14F-4D97-AF65-F5344CB8AC3E}">
        <p14:creationId xmlns:p14="http://schemas.microsoft.com/office/powerpoint/2010/main" val="2389577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 xmlns:a16="http://schemas.microsoft.com/office/drawing/2014/main" id="{1A24FC57-C127-40B0-8B1F-30E8AC930F84}"/>
              </a:ext>
            </a:extLst>
          </p:cNvPr>
          <p:cNvSpPr>
            <a:spLocks noGrp="1"/>
          </p:cNvSpPr>
          <p:nvPr>
            <p:ph type="dt" sz="half" idx="10"/>
          </p:nvPr>
        </p:nvSpPr>
        <p:spPr/>
        <p:txBody>
          <a:bodyPr/>
          <a:lstStyle/>
          <a:p>
            <a:r>
              <a:rPr kumimoji="1" lang="en-US" altLang="ja-JP"/>
              <a:t>20200220</a:t>
            </a:r>
            <a:endParaRPr kumimoji="1" lang="ja-JP" altLang="en-US"/>
          </a:p>
        </p:txBody>
      </p:sp>
      <p:sp>
        <p:nvSpPr>
          <p:cNvPr id="3" name="フッター プレースホルダー 2">
            <a:extLst>
              <a:ext uri="{FF2B5EF4-FFF2-40B4-BE49-F238E27FC236}">
                <a16:creationId xmlns="" xmlns:a16="http://schemas.microsoft.com/office/drawing/2014/main" id="{22B33218-9B9D-4982-83E6-EA872FE557DF}"/>
              </a:ext>
            </a:extLst>
          </p:cNvPr>
          <p:cNvSpPr>
            <a:spLocks noGrp="1"/>
          </p:cNvSpPr>
          <p:nvPr>
            <p:ph type="ftr" sz="quarter" idx="11"/>
          </p:nvPr>
        </p:nvSpPr>
        <p:spPr/>
        <p:txBody>
          <a:bodyPr/>
          <a:lstStyle/>
          <a:p>
            <a:r>
              <a:rPr kumimoji="1" lang="ja-JP" altLang="en-US"/>
              <a:t>Ⓒ一般社団法人ビル減災研究所</a:t>
            </a:r>
          </a:p>
        </p:txBody>
      </p:sp>
      <p:sp>
        <p:nvSpPr>
          <p:cNvPr id="4" name="スライド番号プレースホルダー 3">
            <a:extLst>
              <a:ext uri="{FF2B5EF4-FFF2-40B4-BE49-F238E27FC236}">
                <a16:creationId xmlns="" xmlns:a16="http://schemas.microsoft.com/office/drawing/2014/main" id="{DF6B169D-FCED-4295-B740-672BC8195614}"/>
              </a:ext>
            </a:extLst>
          </p:cNvPr>
          <p:cNvSpPr>
            <a:spLocks noGrp="1"/>
          </p:cNvSpPr>
          <p:nvPr>
            <p:ph type="sldNum" sz="quarter" idx="12"/>
          </p:nvPr>
        </p:nvSpPr>
        <p:spPr/>
        <p:txBody>
          <a:bodyPr/>
          <a:lstStyle/>
          <a:p>
            <a:fld id="{E229C951-5A6C-4DA2-BF66-3CF5D0F6F84A}" type="slidenum">
              <a:rPr kumimoji="1" lang="ja-JP" altLang="en-US" smtClean="0"/>
              <a:t>6</a:t>
            </a:fld>
            <a:endParaRPr kumimoji="1" lang="ja-JP" altLang="en-US"/>
          </a:p>
        </p:txBody>
      </p:sp>
      <p:pic>
        <p:nvPicPr>
          <p:cNvPr id="6" name="図 5" descr="人, 屋外, 男, 立つ が含まれている画像&#10;&#10;自動的に生成された説明">
            <a:extLst>
              <a:ext uri="{FF2B5EF4-FFF2-40B4-BE49-F238E27FC236}">
                <a16:creationId xmlns="" xmlns:a16="http://schemas.microsoft.com/office/drawing/2014/main" id="{DF646637-CBD9-48FC-8406-3989E21628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6704" y="1449833"/>
            <a:ext cx="6542022" cy="4906517"/>
          </a:xfrm>
          <a:prstGeom prst="rect">
            <a:avLst/>
          </a:prstGeom>
        </p:spPr>
      </p:pic>
      <p:sp>
        <p:nvSpPr>
          <p:cNvPr id="5" name="正方形/長方形 4"/>
          <p:cNvSpPr/>
          <p:nvPr/>
        </p:nvSpPr>
        <p:spPr>
          <a:xfrm>
            <a:off x="1124712" y="594360"/>
            <a:ext cx="9445752" cy="612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徒歩帰宅中の群衆雪崩の可能性を示唆する展示</a:t>
            </a:r>
            <a:endParaRPr kumimoji="1" lang="en-US" altLang="ja-JP" dirty="0" smtClean="0">
              <a:solidFill>
                <a:schemeClr val="tx1"/>
              </a:solidFill>
            </a:endParaRPr>
          </a:p>
          <a:p>
            <a:r>
              <a:rPr kumimoji="1" lang="ja-JP" altLang="en-US" dirty="0" smtClean="0">
                <a:solidFill>
                  <a:schemeClr val="tx1"/>
                </a:solidFill>
              </a:rPr>
              <a:t>（</a:t>
            </a:r>
            <a:r>
              <a:rPr kumimoji="1" lang="en-US" altLang="ja-JP" dirty="0" smtClean="0">
                <a:solidFill>
                  <a:schemeClr val="tx1"/>
                </a:solidFill>
              </a:rPr>
              <a:t>2020.2.</a:t>
            </a:r>
            <a:r>
              <a:rPr kumimoji="1" lang="ja-JP" altLang="en-US" dirty="0" smtClean="0">
                <a:solidFill>
                  <a:schemeClr val="tx1"/>
                </a:solidFill>
              </a:rPr>
              <a:t>４品川駅周辺で実施された東京都・港区合同帰宅困難者対策訓練における展示）</a:t>
            </a:r>
            <a:endParaRPr kumimoji="1" lang="ja-JP" altLang="en-US" dirty="0">
              <a:solidFill>
                <a:schemeClr val="tx1"/>
              </a:solidFill>
            </a:endParaRPr>
          </a:p>
        </p:txBody>
      </p:sp>
    </p:spTree>
    <p:extLst>
      <p:ext uri="{BB962C8B-B14F-4D97-AF65-F5344CB8AC3E}">
        <p14:creationId xmlns:p14="http://schemas.microsoft.com/office/powerpoint/2010/main" val="404822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38200" y="572896"/>
            <a:ext cx="11113008" cy="5783453"/>
          </a:xfrm>
        </p:spPr>
        <p:txBody>
          <a:bodyPr>
            <a:normAutofit/>
          </a:bodyPr>
          <a:lstStyle/>
          <a:p>
            <a:r>
              <a:rPr lang="ja-JP" altLang="en-US" b="1" dirty="0"/>
              <a:t>帰宅困難者が起こす問題（支障）</a:t>
            </a:r>
          </a:p>
          <a:p>
            <a:pPr marL="0" indent="0">
              <a:buNone/>
            </a:pPr>
            <a:r>
              <a:rPr lang="ja-JP" altLang="en-US" dirty="0"/>
              <a:t>      緊急活動への支障、住民避難との</a:t>
            </a:r>
            <a:r>
              <a:rPr lang="ja-JP" altLang="en-US" dirty="0" smtClean="0"/>
              <a:t>衝突</a:t>
            </a:r>
            <a:endParaRPr lang="en-US" altLang="ja-JP" dirty="0" smtClean="0"/>
          </a:p>
          <a:p>
            <a:pPr marL="0" indent="0">
              <a:buNone/>
            </a:pPr>
            <a:endParaRPr lang="en-US" altLang="ja-JP" dirty="0" smtClean="0"/>
          </a:p>
          <a:p>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smtClean="0"/>
          </a:p>
          <a:p>
            <a:pPr marL="0" indent="0">
              <a:buNone/>
            </a:pPr>
            <a:endParaRPr lang="en-US" altLang="ja-JP" sz="1600" dirty="0" smtClean="0"/>
          </a:p>
          <a:p>
            <a:pPr marL="0" indent="0">
              <a:buNone/>
            </a:pPr>
            <a:r>
              <a:rPr lang="ja-JP" altLang="en-US" sz="1600" dirty="0" smtClean="0"/>
              <a:t>（左・東日本大震災当日の品川駅前の渋滞）　　（右・避難所になる小学校の門前に常設の帰宅困難者受入困難掲示）</a:t>
            </a:r>
            <a:endParaRPr lang="ja-JP" altLang="en-US" sz="1600" dirty="0"/>
          </a:p>
          <a:p>
            <a:pPr marL="0" indent="0">
              <a:buNone/>
            </a:pP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20200220</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Ⓒ一般社団法人ビル減災研究所</a:t>
            </a:r>
            <a:endParaRPr kumimoji="1" lang="ja-JP" altLang="en-US"/>
          </a:p>
        </p:txBody>
      </p:sp>
      <p:sp>
        <p:nvSpPr>
          <p:cNvPr id="6" name="スライド番号プレースホルダー 5"/>
          <p:cNvSpPr>
            <a:spLocks noGrp="1"/>
          </p:cNvSpPr>
          <p:nvPr>
            <p:ph type="sldNum" sz="quarter" idx="12"/>
          </p:nvPr>
        </p:nvSpPr>
        <p:spPr/>
        <p:txBody>
          <a:bodyPr/>
          <a:lstStyle/>
          <a:p>
            <a:fld id="{E229C951-5A6C-4DA2-BF66-3CF5D0F6F84A}" type="slidenum">
              <a:rPr kumimoji="1" lang="ja-JP" altLang="en-US" smtClean="0"/>
              <a:t>7</a:t>
            </a:fld>
            <a:endParaRPr kumimoji="1" lang="ja-JP" altLang="en-US"/>
          </a:p>
        </p:txBody>
      </p:sp>
      <p:pic>
        <p:nvPicPr>
          <p:cNvPr id="7" name="図 6"/>
          <p:cNvPicPr>
            <a:picLocks noChangeAspect="1"/>
          </p:cNvPicPr>
          <p:nvPr/>
        </p:nvPicPr>
        <p:blipFill>
          <a:blip r:embed="rId2"/>
          <a:stretch>
            <a:fillRect/>
          </a:stretch>
        </p:blipFill>
        <p:spPr>
          <a:xfrm>
            <a:off x="527312" y="1810512"/>
            <a:ext cx="4856096" cy="3273551"/>
          </a:xfrm>
          <a:prstGeom prst="rect">
            <a:avLst/>
          </a:prstGeom>
        </p:spPr>
      </p:pic>
      <p:pic>
        <p:nvPicPr>
          <p:cNvPr id="8" name="図 7"/>
          <p:cNvPicPr>
            <a:picLocks noChangeAspect="1"/>
          </p:cNvPicPr>
          <p:nvPr/>
        </p:nvPicPr>
        <p:blipFill>
          <a:blip r:embed="rId3"/>
          <a:stretch>
            <a:fillRect/>
          </a:stretch>
        </p:blipFill>
        <p:spPr>
          <a:xfrm>
            <a:off x="5511089" y="1810511"/>
            <a:ext cx="6264730" cy="3273551"/>
          </a:xfrm>
          <a:prstGeom prst="rect">
            <a:avLst/>
          </a:prstGeom>
        </p:spPr>
      </p:pic>
    </p:spTree>
    <p:extLst>
      <p:ext uri="{BB962C8B-B14F-4D97-AF65-F5344CB8AC3E}">
        <p14:creationId xmlns:p14="http://schemas.microsoft.com/office/powerpoint/2010/main" val="3237517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b="1" dirty="0"/>
              <a:t>3.</a:t>
            </a:r>
            <a:r>
              <a:rPr kumimoji="1" lang="ja-JP" altLang="en-US" b="1" dirty="0"/>
              <a:t>どのような対策があるか</a:t>
            </a:r>
          </a:p>
        </p:txBody>
      </p:sp>
      <p:sp>
        <p:nvSpPr>
          <p:cNvPr id="3" name="コンテンツ プレースホルダー 2"/>
          <p:cNvSpPr>
            <a:spLocks noGrp="1"/>
          </p:cNvSpPr>
          <p:nvPr>
            <p:ph idx="1"/>
          </p:nvPr>
        </p:nvSpPr>
        <p:spPr>
          <a:xfrm>
            <a:off x="838200" y="2029967"/>
            <a:ext cx="10515600" cy="4146995"/>
          </a:xfrm>
        </p:spPr>
        <p:txBody>
          <a:bodyPr>
            <a:normAutofit fontScale="77500" lnSpcReduction="20000"/>
          </a:bodyPr>
          <a:lstStyle/>
          <a:p>
            <a:pPr marL="0" indent="0">
              <a:buNone/>
            </a:pPr>
            <a:r>
              <a:rPr lang="ja-JP" altLang="en-US" dirty="0"/>
              <a:t>１．帰宅困難者を</a:t>
            </a:r>
            <a:r>
              <a:rPr lang="ja-JP" altLang="en-US" dirty="0" smtClean="0"/>
              <a:t>減らす・・非現実的</a:t>
            </a:r>
            <a:endParaRPr lang="ja-JP" altLang="en-US" dirty="0"/>
          </a:p>
          <a:p>
            <a:pPr marL="0" indent="0">
              <a:buNone/>
            </a:pPr>
            <a:r>
              <a:rPr lang="ja-JP" altLang="en-US" dirty="0"/>
              <a:t>① 首都圏人口抑制</a:t>
            </a:r>
          </a:p>
          <a:p>
            <a:pPr marL="514350" indent="-514350">
              <a:buAutoNum type="circleNumDbPlain" startAt="2"/>
            </a:pPr>
            <a:r>
              <a:rPr lang="ja-JP" altLang="en-US" dirty="0"/>
              <a:t>職住近接化・・・都市構造の変化、テレワーク（在宅勤務）</a:t>
            </a:r>
            <a:endParaRPr lang="en-US" altLang="ja-JP" dirty="0"/>
          </a:p>
          <a:p>
            <a:pPr marL="0" indent="0">
              <a:buNone/>
            </a:pPr>
            <a:endParaRPr lang="ja-JP" altLang="en-US" dirty="0"/>
          </a:p>
          <a:p>
            <a:pPr marL="0" indent="0">
              <a:buNone/>
            </a:pPr>
            <a:r>
              <a:rPr lang="ja-JP" altLang="en-US" dirty="0"/>
              <a:t>２．行き場のない帰宅困難者を</a:t>
            </a:r>
            <a:r>
              <a:rPr lang="ja-JP" altLang="en-US" dirty="0" smtClean="0"/>
              <a:t>減らす・・現実的だが難問山積</a:t>
            </a:r>
            <a:endParaRPr lang="ja-JP" altLang="en-US" dirty="0"/>
          </a:p>
          <a:p>
            <a:pPr marL="0" indent="0">
              <a:buNone/>
            </a:pPr>
            <a:r>
              <a:rPr lang="ja-JP" altLang="en-US" dirty="0"/>
              <a:t>①</a:t>
            </a:r>
            <a:r>
              <a:rPr lang="ja-JP" altLang="en-US" b="1" dirty="0"/>
              <a:t>帰宅抑制</a:t>
            </a:r>
            <a:r>
              <a:rPr lang="ja-JP" altLang="en-US" dirty="0"/>
              <a:t>・・・社内</a:t>
            </a:r>
            <a:r>
              <a:rPr lang="ja-JP" altLang="en-US" dirty="0" smtClean="0"/>
              <a:t>滞在・・・目下のところ</a:t>
            </a:r>
            <a:r>
              <a:rPr lang="ja-JP" altLang="en-US" b="1" dirty="0" smtClean="0"/>
              <a:t>最重点対策</a:t>
            </a:r>
            <a:endParaRPr lang="en-US" altLang="ja-JP" b="1" dirty="0"/>
          </a:p>
          <a:p>
            <a:pPr marL="0" indent="0">
              <a:buNone/>
            </a:pPr>
            <a:r>
              <a:rPr lang="ja-JP" altLang="en-US" dirty="0"/>
              <a:t>②帰宅困難者一時滞在施設拡充・・・建物開放 </a:t>
            </a:r>
            <a:endParaRPr lang="en-US" altLang="ja-JP" dirty="0"/>
          </a:p>
          <a:p>
            <a:pPr marL="0" indent="0">
              <a:buNone/>
            </a:pPr>
            <a:r>
              <a:rPr lang="ja-JP" altLang="en-US" dirty="0"/>
              <a:t>        公営建物は既に開放決定・・全く不足</a:t>
            </a:r>
            <a:endParaRPr kumimoji="1" lang="en-US" altLang="ja-JP" dirty="0"/>
          </a:p>
          <a:p>
            <a:pPr marL="0" indent="0">
              <a:buNone/>
            </a:pPr>
            <a:r>
              <a:rPr kumimoji="1" lang="ja-JP" altLang="en-US" dirty="0"/>
              <a:t>　　 民間建物の</a:t>
            </a:r>
            <a:r>
              <a:rPr lang="ja-JP" altLang="en-US" dirty="0"/>
              <a:t>協力があっても必要量（９１万人）の半分以下</a:t>
            </a:r>
            <a:endParaRPr lang="en-US" altLang="ja-JP" dirty="0"/>
          </a:p>
          <a:p>
            <a:pPr marL="0" indent="0">
              <a:buNone/>
            </a:pPr>
            <a:r>
              <a:rPr lang="en-US" altLang="ja-JP" dirty="0"/>
              <a:t>   </a:t>
            </a:r>
            <a:r>
              <a:rPr lang="ja-JP" altLang="en-US" dirty="0"/>
              <a:t>     公営建物はリスト</a:t>
            </a:r>
            <a:r>
              <a:rPr kumimoji="1" lang="ja-JP" altLang="en-US" dirty="0"/>
              <a:t>公表、民間建物は非公表</a:t>
            </a:r>
            <a:r>
              <a:rPr lang="ja-JP" altLang="en-US" dirty="0"/>
              <a:t>方針（都）</a:t>
            </a:r>
            <a:endParaRPr lang="en-US" altLang="ja-JP" dirty="0"/>
          </a:p>
          <a:p>
            <a:pPr marL="0" indent="0">
              <a:buNone/>
            </a:pPr>
            <a:r>
              <a:rPr kumimoji="1" lang="ja-JP" altLang="en-US" dirty="0"/>
              <a:t>　     →</a:t>
            </a:r>
            <a:r>
              <a:rPr kumimoji="1" lang="ja-JP" altLang="en-US" b="1" dirty="0">
                <a:solidFill>
                  <a:srgbClr val="FF0000"/>
                </a:solidFill>
              </a:rPr>
              <a:t>民間建物の更なる開放が強く望まれる！！</a:t>
            </a:r>
            <a:r>
              <a:rPr kumimoji="1" lang="ja-JP" altLang="en-US" dirty="0"/>
              <a:t>（社会貢献）</a:t>
            </a:r>
          </a:p>
        </p:txBody>
      </p:sp>
      <p:sp>
        <p:nvSpPr>
          <p:cNvPr id="4" name="日付プレースホルダー 3"/>
          <p:cNvSpPr>
            <a:spLocks noGrp="1"/>
          </p:cNvSpPr>
          <p:nvPr>
            <p:ph type="dt" sz="half" idx="10"/>
          </p:nvPr>
        </p:nvSpPr>
        <p:spPr/>
        <p:txBody>
          <a:bodyPr/>
          <a:lstStyle/>
          <a:p>
            <a:r>
              <a:rPr kumimoji="1" lang="en-US" altLang="ja-JP"/>
              <a:t>20200220</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a:t>Ⓒ一般社団法人ビル減災研究所</a:t>
            </a:r>
          </a:p>
        </p:txBody>
      </p:sp>
      <p:sp>
        <p:nvSpPr>
          <p:cNvPr id="6" name="スライド番号プレースホルダー 5"/>
          <p:cNvSpPr>
            <a:spLocks noGrp="1"/>
          </p:cNvSpPr>
          <p:nvPr>
            <p:ph type="sldNum" sz="quarter" idx="12"/>
          </p:nvPr>
        </p:nvSpPr>
        <p:spPr/>
        <p:txBody>
          <a:bodyPr/>
          <a:lstStyle/>
          <a:p>
            <a:fld id="{E229C951-5A6C-4DA2-BF66-3CF5D0F6F84A}" type="slidenum">
              <a:rPr kumimoji="1" lang="ja-JP" altLang="en-US" smtClean="0"/>
              <a:t>8</a:t>
            </a:fld>
            <a:endParaRPr kumimoji="1" lang="ja-JP" altLang="en-US"/>
          </a:p>
        </p:txBody>
      </p:sp>
    </p:spTree>
    <p:extLst>
      <p:ext uri="{BB962C8B-B14F-4D97-AF65-F5344CB8AC3E}">
        <p14:creationId xmlns:p14="http://schemas.microsoft.com/office/powerpoint/2010/main" val="2503917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9A68E668-CE26-4366-9BEF-47E2A27B05CC}"/>
              </a:ext>
            </a:extLst>
          </p:cNvPr>
          <p:cNvSpPr>
            <a:spLocks noGrp="1"/>
          </p:cNvSpPr>
          <p:nvPr>
            <p:ph type="title"/>
          </p:nvPr>
        </p:nvSpPr>
        <p:spPr/>
        <p:txBody>
          <a:bodyPr/>
          <a:lstStyle/>
          <a:p>
            <a:r>
              <a:rPr kumimoji="1" lang="ja-JP" altLang="en-US" b="1" dirty="0"/>
              <a:t>あなたのために</a:t>
            </a:r>
            <a:r>
              <a:rPr kumimoji="1" lang="ja-JP" altLang="en-US" b="1" dirty="0" smtClean="0"/>
              <a:t>帰らない</a:t>
            </a:r>
            <a:r>
              <a:rPr kumimoji="1" lang="en-US" altLang="ja-JP" dirty="0" smtClean="0"/>
              <a:t/>
            </a:r>
            <a:br>
              <a:rPr kumimoji="1" lang="en-US" altLang="ja-JP" dirty="0" smtClean="0"/>
            </a:br>
            <a:r>
              <a:rPr kumimoji="1" lang="ja-JP" altLang="en-US" dirty="0" smtClean="0"/>
              <a:t>　　　　　　　　</a:t>
            </a:r>
            <a:r>
              <a:rPr kumimoji="1" lang="ja-JP" altLang="en-US" sz="3200" b="1" dirty="0" smtClean="0"/>
              <a:t>東京都の呼びかけも大変化！</a:t>
            </a:r>
            <a:endParaRPr kumimoji="1" lang="ja-JP" altLang="en-US" sz="3200" b="1" dirty="0"/>
          </a:p>
        </p:txBody>
      </p:sp>
      <p:pic>
        <p:nvPicPr>
          <p:cNvPr id="7" name="コンテンツ プレースホルダー 6">
            <a:extLst>
              <a:ext uri="{FF2B5EF4-FFF2-40B4-BE49-F238E27FC236}">
                <a16:creationId xmlns="" xmlns:a16="http://schemas.microsoft.com/office/drawing/2014/main" id="{72932BBE-BB65-4156-8119-B899BFD1E329}"/>
              </a:ext>
            </a:extLst>
          </p:cNvPr>
          <p:cNvPicPr>
            <a:picLocks noGrp="1" noChangeAspect="1"/>
          </p:cNvPicPr>
          <p:nvPr>
            <p:ph idx="1"/>
          </p:nvPr>
        </p:nvPicPr>
        <p:blipFill>
          <a:blip r:embed="rId2"/>
          <a:stretch>
            <a:fillRect/>
          </a:stretch>
        </p:blipFill>
        <p:spPr>
          <a:xfrm>
            <a:off x="838200" y="1688987"/>
            <a:ext cx="11108556" cy="4669065"/>
          </a:xfrm>
          <a:prstGeom prst="rect">
            <a:avLst/>
          </a:prstGeom>
        </p:spPr>
      </p:pic>
      <p:sp>
        <p:nvSpPr>
          <p:cNvPr id="4" name="日付プレースホルダー 3">
            <a:extLst>
              <a:ext uri="{FF2B5EF4-FFF2-40B4-BE49-F238E27FC236}">
                <a16:creationId xmlns="" xmlns:a16="http://schemas.microsoft.com/office/drawing/2014/main" id="{483DF1F8-33DD-4486-BB18-B3722C0361DE}"/>
              </a:ext>
            </a:extLst>
          </p:cNvPr>
          <p:cNvSpPr>
            <a:spLocks noGrp="1"/>
          </p:cNvSpPr>
          <p:nvPr>
            <p:ph type="dt" sz="half" idx="10"/>
          </p:nvPr>
        </p:nvSpPr>
        <p:spPr/>
        <p:txBody>
          <a:bodyPr/>
          <a:lstStyle/>
          <a:p>
            <a:r>
              <a:rPr kumimoji="1" lang="en-US" altLang="ja-JP"/>
              <a:t>20200220</a:t>
            </a:r>
            <a:endParaRPr kumimoji="1" lang="ja-JP" altLang="en-US" dirty="0"/>
          </a:p>
        </p:txBody>
      </p:sp>
      <p:sp>
        <p:nvSpPr>
          <p:cNvPr id="5" name="フッター プレースホルダー 4">
            <a:extLst>
              <a:ext uri="{FF2B5EF4-FFF2-40B4-BE49-F238E27FC236}">
                <a16:creationId xmlns="" xmlns:a16="http://schemas.microsoft.com/office/drawing/2014/main" id="{C5091F04-8099-45D3-A03F-DC81595E0C87}"/>
              </a:ext>
            </a:extLst>
          </p:cNvPr>
          <p:cNvSpPr>
            <a:spLocks noGrp="1"/>
          </p:cNvSpPr>
          <p:nvPr>
            <p:ph type="ftr" sz="quarter" idx="11"/>
          </p:nvPr>
        </p:nvSpPr>
        <p:spPr/>
        <p:txBody>
          <a:bodyPr/>
          <a:lstStyle/>
          <a:p>
            <a:r>
              <a:rPr kumimoji="1" lang="ja-JP" altLang="en-US"/>
              <a:t>Ⓒ一般社団法人ビル減災研究所</a:t>
            </a:r>
          </a:p>
        </p:txBody>
      </p:sp>
      <p:sp>
        <p:nvSpPr>
          <p:cNvPr id="6" name="スライド番号プレースホルダー 5">
            <a:extLst>
              <a:ext uri="{FF2B5EF4-FFF2-40B4-BE49-F238E27FC236}">
                <a16:creationId xmlns="" xmlns:a16="http://schemas.microsoft.com/office/drawing/2014/main" id="{697D0339-0CDE-4E98-A2F9-BF527216A36D}"/>
              </a:ext>
            </a:extLst>
          </p:cNvPr>
          <p:cNvSpPr>
            <a:spLocks noGrp="1"/>
          </p:cNvSpPr>
          <p:nvPr>
            <p:ph type="sldNum" sz="quarter" idx="12"/>
          </p:nvPr>
        </p:nvSpPr>
        <p:spPr/>
        <p:txBody>
          <a:bodyPr/>
          <a:lstStyle/>
          <a:p>
            <a:fld id="{E229C951-5A6C-4DA2-BF66-3CF5D0F6F84A}" type="slidenum">
              <a:rPr kumimoji="1" lang="ja-JP" altLang="en-US" smtClean="0"/>
              <a:t>9</a:t>
            </a:fld>
            <a:endParaRPr kumimoji="1" lang="ja-JP" altLang="en-US"/>
          </a:p>
        </p:txBody>
      </p:sp>
    </p:spTree>
    <p:extLst>
      <p:ext uri="{BB962C8B-B14F-4D97-AF65-F5344CB8AC3E}">
        <p14:creationId xmlns:p14="http://schemas.microsoft.com/office/powerpoint/2010/main" val="281679849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733</TotalTime>
  <Words>869</Words>
  <Application>Microsoft Office PowerPoint</Application>
  <PresentationFormat>ワイド画面</PresentationFormat>
  <Paragraphs>201</Paragraphs>
  <Slides>19</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19</vt:i4>
      </vt:variant>
    </vt:vector>
  </HeadingPairs>
  <TitlesOfParts>
    <vt:vector size="28" baseType="lpstr">
      <vt:lpstr>HGS創英角ﾎﾟｯﾌﾟ体</vt:lpstr>
      <vt:lpstr>ＭＳ Ｐゴシック</vt:lpstr>
      <vt:lpstr>ＭＳ Ｐ明朝</vt:lpstr>
      <vt:lpstr>新細明體</vt:lpstr>
      <vt:lpstr>游ゴシック</vt:lpstr>
      <vt:lpstr>游ゴシック Light</vt:lpstr>
      <vt:lpstr>Arial</vt:lpstr>
      <vt:lpstr>Calibri</vt:lpstr>
      <vt:lpstr>Office テーマ</vt:lpstr>
      <vt:lpstr>    FACILITY　MANAGEMENT　FORUM　２０２０  　　ＦＭが担う帰宅困難者対策と課題  </vt:lpstr>
      <vt:lpstr>1.どのような地震と被害を想定するか</vt:lpstr>
      <vt:lpstr>PowerPoint プレゼンテーション</vt:lpstr>
      <vt:lpstr>2.帰宅困難者の何が問題なのか</vt:lpstr>
      <vt:lpstr>PowerPoint プレゼンテーション</vt:lpstr>
      <vt:lpstr>PowerPoint プレゼンテーション</vt:lpstr>
      <vt:lpstr>PowerPoint プレゼンテーション</vt:lpstr>
      <vt:lpstr>3.どのような対策があるか</vt:lpstr>
      <vt:lpstr>あなたのために帰らない 　　　　　　　　東京都の呼びかけも大変化！</vt:lpstr>
      <vt:lpstr>4.ＦＭの仕事 ①オフィスや現場の特性を把握する</vt:lpstr>
      <vt:lpstr>ＦＭの仕事 ②帰宅抑制に備える（人事領域）</vt:lpstr>
      <vt:lpstr>ＦＭの仕事 帰宅抑制に備える（ＦＭ領域）</vt:lpstr>
      <vt:lpstr>ＦＭの仕事 ③一時滞在施設を開設する</vt:lpstr>
      <vt:lpstr>PowerPoint プレゼンテーション</vt:lpstr>
      <vt:lpstr>PowerPoint プレゼンテーション</vt:lpstr>
      <vt:lpstr>PowerPoint プレゼンテーション</vt:lpstr>
      <vt:lpstr>PowerPoint プレゼンテーション</vt:lpstr>
      <vt:lpstr>ＦＭだけでは対応しきれない？</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ＦＭが担う帰宅困難者対策と課題</dc:title>
  <dc:creator>田中 純一</dc:creator>
  <cp:lastModifiedBy>田中 純一</cp:lastModifiedBy>
  <cp:revision>64</cp:revision>
  <dcterms:created xsi:type="dcterms:W3CDTF">2020-01-17T07:35:44Z</dcterms:created>
  <dcterms:modified xsi:type="dcterms:W3CDTF">2020-02-21T15:27:23Z</dcterms:modified>
</cp:coreProperties>
</file>